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26"/>
  </p:notesMasterIdLst>
  <p:handoutMasterIdLst>
    <p:handoutMasterId r:id="rId27"/>
  </p:handoutMasterIdLst>
  <p:sldIdLst>
    <p:sldId id="496" r:id="rId5"/>
    <p:sldId id="497" r:id="rId6"/>
    <p:sldId id="498" r:id="rId7"/>
    <p:sldId id="507" r:id="rId8"/>
    <p:sldId id="500" r:id="rId9"/>
    <p:sldId id="430" r:id="rId10"/>
    <p:sldId id="501" r:id="rId11"/>
    <p:sldId id="508" r:id="rId12"/>
    <p:sldId id="499" r:id="rId13"/>
    <p:sldId id="429" r:id="rId14"/>
    <p:sldId id="509" r:id="rId15"/>
    <p:sldId id="517" r:id="rId16"/>
    <p:sldId id="503" r:id="rId17"/>
    <p:sldId id="510" r:id="rId18"/>
    <p:sldId id="512" r:id="rId19"/>
    <p:sldId id="511" r:id="rId20"/>
    <p:sldId id="505" r:id="rId21"/>
    <p:sldId id="513" r:id="rId22"/>
    <p:sldId id="514" r:id="rId23"/>
    <p:sldId id="515" r:id="rId24"/>
    <p:sldId id="506" r:id="rId25"/>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331E1B-1235-40D3-B7FB-CA76F0750849}">
          <p14:sldIdLst>
            <p14:sldId id="496"/>
            <p14:sldId id="497"/>
            <p14:sldId id="498"/>
            <p14:sldId id="507"/>
            <p14:sldId id="500"/>
            <p14:sldId id="430"/>
            <p14:sldId id="501"/>
            <p14:sldId id="508"/>
            <p14:sldId id="499"/>
            <p14:sldId id="429"/>
          </p14:sldIdLst>
        </p14:section>
        <p14:section name="Section sans titre" id="{4E448A35-8CCE-434E-BB6F-C7B7176AE9C3}">
          <p14:sldIdLst>
            <p14:sldId id="509"/>
            <p14:sldId id="517"/>
            <p14:sldId id="503"/>
            <p14:sldId id="510"/>
            <p14:sldId id="512"/>
            <p14:sldId id="511"/>
            <p14:sldId id="505"/>
            <p14:sldId id="513"/>
            <p14:sldId id="514"/>
            <p14:sldId id="515"/>
            <p14:sldId id="506"/>
          </p14:sldIdLst>
        </p14:section>
      </p14:sectionLst>
    </p:ext>
    <p:ext uri="{EFAFB233-063F-42B5-8137-9DF3F51BA10A}">
      <p15:sldGuideLst xmlns:p15="http://schemas.microsoft.com/office/powerpoint/2012/main">
        <p15:guide id="1" orient="horz" pos="1968"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19B"/>
    <a:srgbClr val="EF79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968"/>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BA6C86A-E696-4915-84A9-365D5136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75EFA275-E5BD-42D5-86C3-D4A66EF38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C50CB3E-18FC-4060-B275-57BCB216A916}" type="datetime1">
              <a:rPr lang="fr-FR" smtClean="0"/>
              <a:t>23/01/2026</a:t>
            </a:fld>
            <a:endParaRPr lang="fr-FR"/>
          </a:p>
        </p:txBody>
      </p:sp>
      <p:sp>
        <p:nvSpPr>
          <p:cNvPr id="4" name="Espace réservé du pied de page 3">
            <a:extLst>
              <a:ext uri="{FF2B5EF4-FFF2-40B4-BE49-F238E27FC236}">
                <a16:creationId xmlns:a16="http://schemas.microsoft.com/office/drawing/2014/main" id="{0D08037F-BC33-4B71-9390-1FCCB44C83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7F7A39EB-596B-48AB-BC3E-069215B769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BEDFD5B-C328-43D8-A4C7-929BECA315CE}" type="slidenum">
              <a:rPr lang="fr-FR" smtClean="0"/>
              <a:t>‹N°›</a:t>
            </a:fld>
            <a:endParaRPr lang="fr-FR"/>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6:00:38.280"/>
    </inkml:context>
    <inkml:brush xml:id="br0">
      <inkml:brushProperty name="width" value="0.05292" units="cm"/>
      <inkml:brushProperty name="height" value="0.05292" units="cm"/>
      <inkml:brushProperty name="color" value="#FF8000"/>
    </inkml:brush>
  </inkml:definitions>
  <inkml:trace contextRef="#ctx0" brushRef="#br0">15739 10578 8665,'0'30'0,"0"-4"0,0 2 0,0-7 0,0-2 0,-5-1 0,-2-3 0,-2 1 0,4 0 0,-4-1 0,0-1-2,0-3 0,4 6 1,-4-4-1,1-3-4,-1-1 1,4 3 1,-6-2 0,8 4 2,-2 2 1,-2 0 0,1 0 0,1-1 0,-2 1 0,5 0 1,-5-1-1,2 1 0,0 0 1,-6 0 0,4-2 0,-1-4 0,4 4 0,-1-3 0,3-3 0,0 1 0,-3-2 0,3-2 0,-5-3 0,7 3 0,0-3 0,0 5 0,0-7 0,0 0 0,7 0 0,-5-2 0,3-3 0,4 3 0,-5-7 0,6 4 0,-6 3 0,3-4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72062-30C8-4241-AB8A-C5C3D051E5A8}" type="datetime1">
              <a:rPr lang="fr-FR" smtClean="0"/>
              <a:pPr/>
              <a:t>23/01/2026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F8D0E63-0F6A-47B0-8BD1-6E95B004C872}" type="slidenum">
              <a:rPr lang="fr-FR" noProof="0" smtClean="0"/>
              <a:t>‹N°›</a:t>
            </a:fld>
            <a:endParaRPr lang="fr-FR" noProof="0"/>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1</a:t>
            </a:fld>
            <a:endParaRPr lang="fr-FR"/>
          </a:p>
        </p:txBody>
      </p:sp>
    </p:spTree>
    <p:extLst>
      <p:ext uri="{BB962C8B-B14F-4D97-AF65-F5344CB8AC3E}">
        <p14:creationId xmlns:p14="http://schemas.microsoft.com/office/powerpoint/2010/main" val="151004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11</a:t>
            </a:fld>
            <a:endParaRPr lang="fr-FR"/>
          </a:p>
        </p:txBody>
      </p:sp>
    </p:spTree>
    <p:extLst>
      <p:ext uri="{BB962C8B-B14F-4D97-AF65-F5344CB8AC3E}">
        <p14:creationId xmlns:p14="http://schemas.microsoft.com/office/powerpoint/2010/main" val="227431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13</a:t>
            </a:fld>
            <a:endParaRPr lang="fr-FR"/>
          </a:p>
        </p:txBody>
      </p:sp>
    </p:spTree>
    <p:extLst>
      <p:ext uri="{BB962C8B-B14F-4D97-AF65-F5344CB8AC3E}">
        <p14:creationId xmlns:p14="http://schemas.microsoft.com/office/powerpoint/2010/main" val="129393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14</a:t>
            </a:fld>
            <a:endParaRPr lang="fr-FR"/>
          </a:p>
        </p:txBody>
      </p:sp>
    </p:spTree>
    <p:extLst>
      <p:ext uri="{BB962C8B-B14F-4D97-AF65-F5344CB8AC3E}">
        <p14:creationId xmlns:p14="http://schemas.microsoft.com/office/powerpoint/2010/main" val="129393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15</a:t>
            </a:fld>
            <a:endParaRPr lang="fr-FR"/>
          </a:p>
        </p:txBody>
      </p:sp>
    </p:spTree>
    <p:extLst>
      <p:ext uri="{BB962C8B-B14F-4D97-AF65-F5344CB8AC3E}">
        <p14:creationId xmlns:p14="http://schemas.microsoft.com/office/powerpoint/2010/main" val="129393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16</a:t>
            </a:fld>
            <a:endParaRPr lang="fr-FR"/>
          </a:p>
        </p:txBody>
      </p:sp>
    </p:spTree>
    <p:extLst>
      <p:ext uri="{BB962C8B-B14F-4D97-AF65-F5344CB8AC3E}">
        <p14:creationId xmlns:p14="http://schemas.microsoft.com/office/powerpoint/2010/main" val="2274319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17</a:t>
            </a:fld>
            <a:endParaRPr lang="fr-FR"/>
          </a:p>
        </p:txBody>
      </p:sp>
    </p:spTree>
    <p:extLst>
      <p:ext uri="{BB962C8B-B14F-4D97-AF65-F5344CB8AC3E}">
        <p14:creationId xmlns:p14="http://schemas.microsoft.com/office/powerpoint/2010/main" val="2746840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FF8D0E63-0F6A-47B0-8BD1-6E95B004C872}" type="slidenum">
              <a:rPr lang="fr-FR" smtClean="0"/>
              <a:t>21</a:t>
            </a:fld>
            <a:endParaRPr lang="fr-FR"/>
          </a:p>
        </p:txBody>
      </p:sp>
    </p:spTree>
    <p:extLst>
      <p:ext uri="{BB962C8B-B14F-4D97-AF65-F5344CB8AC3E}">
        <p14:creationId xmlns:p14="http://schemas.microsoft.com/office/powerpoint/2010/main" val="53280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2</a:t>
            </a:fld>
            <a:endParaRPr lang="fr-FR"/>
          </a:p>
        </p:txBody>
      </p:sp>
    </p:spTree>
    <p:extLst>
      <p:ext uri="{BB962C8B-B14F-4D97-AF65-F5344CB8AC3E}">
        <p14:creationId xmlns:p14="http://schemas.microsoft.com/office/powerpoint/2010/main" val="544386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3</a:t>
            </a:fld>
            <a:endParaRPr lang="fr-FR"/>
          </a:p>
        </p:txBody>
      </p:sp>
    </p:spTree>
    <p:extLst>
      <p:ext uri="{BB962C8B-B14F-4D97-AF65-F5344CB8AC3E}">
        <p14:creationId xmlns:p14="http://schemas.microsoft.com/office/powerpoint/2010/main" val="1491230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5</a:t>
            </a:fld>
            <a:endParaRPr lang="fr-FR"/>
          </a:p>
        </p:txBody>
      </p:sp>
    </p:spTree>
    <p:extLst>
      <p:ext uri="{BB962C8B-B14F-4D97-AF65-F5344CB8AC3E}">
        <p14:creationId xmlns:p14="http://schemas.microsoft.com/office/powerpoint/2010/main" val="45510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6</a:t>
            </a:fld>
            <a:endParaRPr lang="fr-FR"/>
          </a:p>
        </p:txBody>
      </p:sp>
    </p:spTree>
    <p:extLst>
      <p:ext uri="{BB962C8B-B14F-4D97-AF65-F5344CB8AC3E}">
        <p14:creationId xmlns:p14="http://schemas.microsoft.com/office/powerpoint/2010/main" val="242435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7</a:t>
            </a:fld>
            <a:endParaRPr lang="fr-FR"/>
          </a:p>
        </p:txBody>
      </p:sp>
    </p:spTree>
    <p:extLst>
      <p:ext uri="{BB962C8B-B14F-4D97-AF65-F5344CB8AC3E}">
        <p14:creationId xmlns:p14="http://schemas.microsoft.com/office/powerpoint/2010/main" val="10424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ea typeface="Calibri"/>
                <a:cs typeface="Calibri"/>
              </a:rPr>
              <a:t>Adapter les missions aux différents projet de la </a:t>
            </a:r>
            <a:r>
              <a:rPr lang="fr-FR" err="1">
                <a:ea typeface="Calibri"/>
                <a:cs typeface="Calibri"/>
              </a:rPr>
              <a:t>youle</a:t>
            </a:r>
            <a:r>
              <a:rPr lang="fr-FR">
                <a:ea typeface="Calibri"/>
                <a:cs typeface="Calibri"/>
              </a:rPr>
              <a:t>:</a:t>
            </a:r>
          </a:p>
          <a:p>
            <a:r>
              <a:rPr lang="fr-FR">
                <a:ea typeface="Calibri"/>
                <a:cs typeface="Calibri"/>
              </a:rPr>
              <a:t> Festivale 1,2,3 conte d'été </a:t>
            </a:r>
          </a:p>
          <a:p>
            <a:r>
              <a:rPr lang="fr-FR">
                <a:ea typeface="Calibri"/>
                <a:cs typeface="Calibri"/>
              </a:rPr>
              <a:t>Rouen bobines </a:t>
            </a:r>
          </a:p>
          <a:p>
            <a:r>
              <a:rPr lang="fr-FR">
                <a:ea typeface="Calibri"/>
                <a:cs typeface="Calibri"/>
              </a:rPr>
              <a:t>Théâtre à la cité </a:t>
            </a:r>
          </a:p>
          <a:p>
            <a:r>
              <a:rPr lang="fr-FR">
                <a:ea typeface="Calibri"/>
                <a:cs typeface="Calibri"/>
              </a:rPr>
              <a:t>La case </a:t>
            </a: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8</a:t>
            </a:fld>
            <a:endParaRPr lang="fr-FR"/>
          </a:p>
        </p:txBody>
      </p:sp>
    </p:spTree>
    <p:extLst>
      <p:ext uri="{BB962C8B-B14F-4D97-AF65-F5344CB8AC3E}">
        <p14:creationId xmlns:p14="http://schemas.microsoft.com/office/powerpoint/2010/main" val="242435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9</a:t>
            </a:fld>
            <a:endParaRPr lang="fr-FR"/>
          </a:p>
        </p:txBody>
      </p:sp>
    </p:spTree>
    <p:extLst>
      <p:ext uri="{BB962C8B-B14F-4D97-AF65-F5344CB8AC3E}">
        <p14:creationId xmlns:p14="http://schemas.microsoft.com/office/powerpoint/2010/main" val="2274319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Changer les objectifs ( mettre des objectifs en fonction des projets)</a:t>
            </a:r>
          </a:p>
        </p:txBody>
      </p:sp>
      <p:sp>
        <p:nvSpPr>
          <p:cNvPr id="4" name="Espace réservé du numéro de diapositive 3"/>
          <p:cNvSpPr>
            <a:spLocks noGrp="1"/>
          </p:cNvSpPr>
          <p:nvPr>
            <p:ph type="sldNum" sz="quarter" idx="5"/>
          </p:nvPr>
        </p:nvSpPr>
        <p:spPr/>
        <p:txBody>
          <a:bodyPr/>
          <a:lstStyle/>
          <a:p>
            <a:pPr rtl="0"/>
            <a:fld id="{FF8D0E63-0F6A-47B0-8BD1-6E95B004C872}" type="slidenum">
              <a:rPr lang="fr-FR" smtClean="0"/>
              <a:t>10</a:t>
            </a:fld>
            <a:endParaRPr lang="fr-FR"/>
          </a:p>
        </p:txBody>
      </p:sp>
    </p:spTree>
    <p:extLst>
      <p:ext uri="{BB962C8B-B14F-4D97-AF65-F5344CB8AC3E}">
        <p14:creationId xmlns:p14="http://schemas.microsoft.com/office/powerpoint/2010/main" val="323493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Graphisme 33" descr="Tag=AccentColor&#10;Flavor=Light&#10;Target=Fill">
            <a:extLst>
              <a:ext uri="{FF2B5EF4-FFF2-40B4-BE49-F238E27FC236}">
                <a16:creationId xmlns:a16="http://schemas.microsoft.com/office/drawing/2014/main" id="{A4E7DAC5-621F-40E6-ACD2-590570CC84F8}"/>
              </a:ext>
            </a:extLst>
          </p:cNvPr>
          <p:cNvSpPr>
            <a:spLocks noChangeAspect="1"/>
          </p:cNvSpPr>
          <p:nvPr userDrawn="1"/>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pPr rtl="0"/>
            <a:endParaRPr lang="fr-FR" noProof="0"/>
          </a:p>
        </p:txBody>
      </p:sp>
      <p:sp>
        <p:nvSpPr>
          <p:cNvPr id="2" name="Titre 1">
            <a:extLst>
              <a:ext uri="{FF2B5EF4-FFF2-40B4-BE49-F238E27FC236}">
                <a16:creationId xmlns:a16="http://schemas.microsoft.com/office/drawing/2014/main" id="{24EF9DF8-704A-44AE-8850-307DDACC9387}"/>
              </a:ext>
            </a:extLst>
          </p:cNvPr>
          <p:cNvSpPr>
            <a:spLocks noGrp="1"/>
          </p:cNvSpPr>
          <p:nvPr>
            <p:ph type="ctrTitle"/>
          </p:nvPr>
        </p:nvSpPr>
        <p:spPr>
          <a:xfrm>
            <a:off x="2560320" y="960120"/>
            <a:ext cx="7077456" cy="2898648"/>
          </a:xfrm>
        </p:spPr>
        <p:txBody>
          <a:bodyPr rtlCol="0" anchor="b">
            <a:noAutofit/>
          </a:bodyPr>
          <a:lstStyle>
            <a:lvl1pPr algn="ctr">
              <a:defRPr sz="8800">
                <a:solidFill>
                  <a:schemeClr val="bg1"/>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rtlCol="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11" name="Rectangle 6">
            <a:extLst>
              <a:ext uri="{FF2B5EF4-FFF2-40B4-BE49-F238E27FC236}">
                <a16:creationId xmlns:a16="http://schemas.microsoft.com/office/drawing/2014/main" id="{371B7A5D-C918-4744-A5FA-75C904B3B8D4}"/>
              </a:ext>
            </a:extLst>
          </p:cNvPr>
          <p:cNvSpPr/>
          <p:nvPr userDrawn="1"/>
        </p:nvSpPr>
        <p:spPr>
          <a:xfrm>
            <a:off x="3974206" y="411333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181568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rtlCol="0"/>
          <a:lstStyle>
            <a:lvl1pPr algn="ctr">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839788" y="2578608"/>
            <a:ext cx="5157787" cy="823912"/>
          </a:xfrm>
        </p:spPr>
        <p:txBody>
          <a:bodyPr rtlCol="0"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7D7B59D4-E93F-40C1-A1A2-F1867830C678}"/>
              </a:ext>
            </a:extLst>
          </p:cNvPr>
          <p:cNvSpPr>
            <a:spLocks noGrp="1"/>
          </p:cNvSpPr>
          <p:nvPr>
            <p:ph sz="half" idx="2" hasCustomPrompt="1"/>
          </p:nvPr>
        </p:nvSpPr>
        <p:spPr>
          <a:xfrm>
            <a:off x="839788" y="3617842"/>
            <a:ext cx="5157787" cy="2572645"/>
          </a:xfrm>
        </p:spPr>
        <p:txBody>
          <a:bodyPr rtlCol="0">
            <a:normAutofit/>
          </a:bodyPr>
          <a:lstStyle>
            <a:lvl1pPr>
              <a:defRPr sz="2400"/>
            </a:lvl1pPr>
            <a:lvl2pPr>
              <a:defRPr sz="2000"/>
            </a:lvl2pPr>
            <a:lvl3pPr>
              <a:defRPr sz="1800"/>
            </a:lvl3pPr>
            <a:lvl4pPr>
              <a:defRPr sz="1600"/>
            </a:lvl4pPr>
            <a:lvl5pPr>
              <a:defRPr sz="16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6172200" y="2578608"/>
            <a:ext cx="5183188" cy="823912"/>
          </a:xfrm>
        </p:spPr>
        <p:txBody>
          <a:bodyPr rtlCol="0"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BA74E172-AFE8-48E4-BBB0-CA6D4EC1127C}"/>
              </a:ext>
            </a:extLst>
          </p:cNvPr>
          <p:cNvSpPr>
            <a:spLocks noGrp="1"/>
          </p:cNvSpPr>
          <p:nvPr>
            <p:ph sz="quarter" idx="4" hasCustomPrompt="1"/>
          </p:nvPr>
        </p:nvSpPr>
        <p:spPr>
          <a:xfrm>
            <a:off x="6172200" y="3617842"/>
            <a:ext cx="5183188" cy="2572645"/>
          </a:xfrm>
        </p:spPr>
        <p:txBody>
          <a:bodyPr rtlCol="0">
            <a:normAutofit/>
          </a:bodyPr>
          <a:lstStyle>
            <a:lvl1pPr>
              <a:defRPr sz="2400"/>
            </a:lvl1pPr>
            <a:lvl2pPr>
              <a:defRPr sz="2000"/>
            </a:lvl2pPr>
            <a:lvl3pPr>
              <a:defRPr sz="1800"/>
            </a:lvl3pPr>
            <a:lvl4pPr>
              <a:defRPr sz="1600"/>
            </a:lvl4pPr>
            <a:lvl5pPr>
              <a:defRPr sz="16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4C9407CC-270D-4C98-B95C-7AE67D2E1913}"/>
              </a:ext>
            </a:extLst>
          </p:cNvPr>
          <p:cNvSpPr>
            <a:spLocks noGrp="1"/>
          </p:cNvSpPr>
          <p:nvPr>
            <p:ph type="dt" sz="half" idx="10"/>
          </p:nvPr>
        </p:nvSpPr>
        <p:spPr/>
        <p:txBody>
          <a:bodyPr rtlCol="0"/>
          <a:lstStyle/>
          <a:p>
            <a:pPr rtl="0"/>
            <a:r>
              <a:rPr lang="fr-FR" noProof="0"/>
              <a:t>03/09/20XX</a:t>
            </a:r>
          </a:p>
        </p:txBody>
      </p:sp>
      <p:sp>
        <p:nvSpPr>
          <p:cNvPr id="8" name="Espace réservé du pied de page 7">
            <a:extLst>
              <a:ext uri="{FF2B5EF4-FFF2-40B4-BE49-F238E27FC236}">
                <a16:creationId xmlns:a16="http://schemas.microsoft.com/office/drawing/2014/main" id="{454070D5-9B7B-47FC-9F75-F6AD9607452E}"/>
              </a:ext>
            </a:extLst>
          </p:cNvPr>
          <p:cNvSpPr>
            <a:spLocks noGrp="1"/>
          </p:cNvSpPr>
          <p:nvPr>
            <p:ph type="ftr" sz="quarter" idx="11"/>
          </p:nvPr>
        </p:nvSpPr>
        <p:spPr/>
        <p:txBody>
          <a:bodyPr rtlCol="0"/>
          <a:lstStyle/>
          <a:p>
            <a:pPr rtl="0"/>
            <a:r>
              <a:rPr lang="fr-FR" noProof="0"/>
              <a:t>Titre de la présentation</a:t>
            </a:r>
          </a:p>
        </p:txBody>
      </p:sp>
      <p:sp>
        <p:nvSpPr>
          <p:cNvPr id="9" name="Espace réservé du numéro de diapositive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fr-FR" noProof="0" smtClean="0"/>
              <a:t>‹N°›</a:t>
            </a:fld>
            <a:endParaRPr lang="fr-FR" noProof="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367140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3 colon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rtlCol="0"/>
          <a:lstStyle>
            <a:lvl1pPr algn="ctr">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Sous-titre</a:t>
            </a:r>
          </a:p>
        </p:txBody>
      </p:sp>
      <p:sp>
        <p:nvSpPr>
          <p:cNvPr id="4" name="Espace réservé du contenu 3">
            <a:extLst>
              <a:ext uri="{FF2B5EF4-FFF2-40B4-BE49-F238E27FC236}">
                <a16:creationId xmlns:a16="http://schemas.microsoft.com/office/drawing/2014/main" id="{7D7B59D4-E93F-40C1-A1A2-F1867830C678}"/>
              </a:ext>
            </a:extLst>
          </p:cNvPr>
          <p:cNvSpPr>
            <a:spLocks noGrp="1"/>
          </p:cNvSpPr>
          <p:nvPr>
            <p:ph sz="half" idx="2" hasCustomPrompt="1"/>
          </p:nvPr>
        </p:nvSpPr>
        <p:spPr>
          <a:xfrm>
            <a:off x="649224" y="3339547"/>
            <a:ext cx="3200400" cy="2900635"/>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Sous-titre</a:t>
            </a:r>
          </a:p>
        </p:txBody>
      </p:sp>
      <p:sp>
        <p:nvSpPr>
          <p:cNvPr id="6" name="Espace réservé du contenu 5">
            <a:extLst>
              <a:ext uri="{FF2B5EF4-FFF2-40B4-BE49-F238E27FC236}">
                <a16:creationId xmlns:a16="http://schemas.microsoft.com/office/drawing/2014/main" id="{BA74E172-AFE8-48E4-BBB0-CA6D4EC1127C}"/>
              </a:ext>
            </a:extLst>
          </p:cNvPr>
          <p:cNvSpPr>
            <a:spLocks noGrp="1"/>
          </p:cNvSpPr>
          <p:nvPr>
            <p:ph sz="quarter" idx="4" hasCustomPrompt="1"/>
          </p:nvPr>
        </p:nvSpPr>
        <p:spPr>
          <a:xfrm>
            <a:off x="4498848" y="3339548"/>
            <a:ext cx="3200400" cy="2850940"/>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4C9407CC-270D-4C98-B95C-7AE67D2E1913}"/>
              </a:ext>
            </a:extLst>
          </p:cNvPr>
          <p:cNvSpPr>
            <a:spLocks noGrp="1"/>
          </p:cNvSpPr>
          <p:nvPr>
            <p:ph type="dt" sz="half" idx="10"/>
          </p:nvPr>
        </p:nvSpPr>
        <p:spPr/>
        <p:txBody>
          <a:bodyPr rtlCol="0"/>
          <a:lstStyle/>
          <a:p>
            <a:pPr rtl="0"/>
            <a:r>
              <a:rPr lang="fr-FR" noProof="0"/>
              <a:t>03/09/20XX</a:t>
            </a:r>
          </a:p>
        </p:txBody>
      </p:sp>
      <p:sp>
        <p:nvSpPr>
          <p:cNvPr id="8" name="Espace réservé du pied de page 7">
            <a:extLst>
              <a:ext uri="{FF2B5EF4-FFF2-40B4-BE49-F238E27FC236}">
                <a16:creationId xmlns:a16="http://schemas.microsoft.com/office/drawing/2014/main" id="{454070D5-9B7B-47FC-9F75-F6AD9607452E}"/>
              </a:ext>
            </a:extLst>
          </p:cNvPr>
          <p:cNvSpPr>
            <a:spLocks noGrp="1"/>
          </p:cNvSpPr>
          <p:nvPr>
            <p:ph type="ftr" sz="quarter" idx="11"/>
          </p:nvPr>
        </p:nvSpPr>
        <p:spPr/>
        <p:txBody>
          <a:bodyPr rtlCol="0"/>
          <a:lstStyle/>
          <a:p>
            <a:pPr rtl="0"/>
            <a:r>
              <a:rPr lang="fr-FR" noProof="0"/>
              <a:t>Titre de la présentation</a:t>
            </a:r>
          </a:p>
        </p:txBody>
      </p:sp>
      <p:sp>
        <p:nvSpPr>
          <p:cNvPr id="9" name="Espace réservé du numéro de diapositive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fr-FR" noProof="0" smtClean="0"/>
              <a:t>‹N°›</a:t>
            </a:fld>
            <a:endParaRPr lang="fr-FR" noProof="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Espace réservé du texte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Sous-titre</a:t>
            </a:r>
          </a:p>
        </p:txBody>
      </p:sp>
      <p:sp>
        <p:nvSpPr>
          <p:cNvPr id="12" name="Espace réservé du contenu 5">
            <a:extLst>
              <a:ext uri="{FF2B5EF4-FFF2-40B4-BE49-F238E27FC236}">
                <a16:creationId xmlns:a16="http://schemas.microsoft.com/office/drawing/2014/main" id="{498877DB-362B-4B53-84A8-D53090240FDB}"/>
              </a:ext>
            </a:extLst>
          </p:cNvPr>
          <p:cNvSpPr>
            <a:spLocks noGrp="1"/>
          </p:cNvSpPr>
          <p:nvPr>
            <p:ph sz="quarter" idx="14" hasCustomPrompt="1"/>
          </p:nvPr>
        </p:nvSpPr>
        <p:spPr>
          <a:xfrm>
            <a:off x="8339328" y="3339548"/>
            <a:ext cx="3200400" cy="2850940"/>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42075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avec 4 images">
    <p:spTree>
      <p:nvGrpSpPr>
        <p:cNvPr id="1" name=""/>
        <p:cNvGrpSpPr/>
        <p:nvPr/>
      </p:nvGrpSpPr>
      <p:grpSpPr>
        <a:xfrm>
          <a:off x="0" y="0"/>
          <a:ext cx="0" cy="0"/>
          <a:chOff x="0" y="0"/>
          <a:chExt cx="0" cy="0"/>
        </a:xfrm>
      </p:grpSpPr>
      <p:sp>
        <p:nvSpPr>
          <p:cNvPr id="26" name="Espace réservé d’image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fr-FR" noProof="0"/>
              <a:t>Cliquez sur l'icône pour ajouter une image</a:t>
            </a:r>
          </a:p>
        </p:txBody>
      </p:sp>
      <p:sp>
        <p:nvSpPr>
          <p:cNvPr id="25" name="Espace réservé d’image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fr-FR" noProof="0"/>
              <a:t>Cliquez sur l'icône pour ajouter une image</a:t>
            </a:r>
          </a:p>
        </p:txBody>
      </p:sp>
      <p:sp>
        <p:nvSpPr>
          <p:cNvPr id="24" name="Espace réservé d’image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fr-FR" noProof="0"/>
              <a:t>Cliquez sur l'icône pour ajouter une image</a:t>
            </a:r>
          </a:p>
        </p:txBody>
      </p:sp>
      <p:sp>
        <p:nvSpPr>
          <p:cNvPr id="23" name="Espace réservé d’image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fr-FR" noProof="0"/>
              <a:t>Cliquez sur l'icône pour ajouter une image</a:t>
            </a:r>
          </a:p>
        </p:txBody>
      </p:sp>
      <p:sp>
        <p:nvSpPr>
          <p:cNvPr id="2" name="Titr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fr-FR" noProof="0"/>
              <a:t>Titre</a:t>
            </a:r>
          </a:p>
        </p:txBody>
      </p:sp>
      <p:sp>
        <p:nvSpPr>
          <p:cNvPr id="3" name="Espace réservé du contenu 2">
            <a:extLst>
              <a:ext uri="{FF2B5EF4-FFF2-40B4-BE49-F238E27FC236}">
                <a16:creationId xmlns:a16="http://schemas.microsoft.com/office/drawing/2014/main" id="{48E9219E-EE74-4093-94D6-F663E059C504}"/>
              </a:ext>
            </a:extLst>
          </p:cNvPr>
          <p:cNvSpPr>
            <a:spLocks noGrp="1"/>
          </p:cNvSpPr>
          <p:nvPr>
            <p:ph idx="1" hasCustomPrompt="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sX0" fmla="*/ 0 w 3877056"/>
              <a:gd name="csY0" fmla="*/ 0 h 27432"/>
              <a:gd name="csX1" fmla="*/ 723717 w 3877056"/>
              <a:gd name="csY1" fmla="*/ 0 h 27432"/>
              <a:gd name="csX2" fmla="*/ 1408664 w 3877056"/>
              <a:gd name="csY2" fmla="*/ 0 h 27432"/>
              <a:gd name="csX3" fmla="*/ 2093610 w 3877056"/>
              <a:gd name="csY3" fmla="*/ 0 h 27432"/>
              <a:gd name="csX4" fmla="*/ 2623475 w 3877056"/>
              <a:gd name="csY4" fmla="*/ 0 h 27432"/>
              <a:gd name="csX5" fmla="*/ 3192109 w 3877056"/>
              <a:gd name="csY5" fmla="*/ 0 h 27432"/>
              <a:gd name="csX6" fmla="*/ 3877056 w 3877056"/>
              <a:gd name="csY6" fmla="*/ 0 h 27432"/>
              <a:gd name="csX7" fmla="*/ 3877056 w 3877056"/>
              <a:gd name="csY7" fmla="*/ 27432 h 27432"/>
              <a:gd name="csX8" fmla="*/ 3230880 w 3877056"/>
              <a:gd name="csY8" fmla="*/ 27432 h 27432"/>
              <a:gd name="csX9" fmla="*/ 2701016 w 3877056"/>
              <a:gd name="csY9" fmla="*/ 27432 h 27432"/>
              <a:gd name="csX10" fmla="*/ 2171151 w 3877056"/>
              <a:gd name="csY10" fmla="*/ 27432 h 27432"/>
              <a:gd name="csX11" fmla="*/ 1486205 w 3877056"/>
              <a:gd name="csY11" fmla="*/ 27432 h 27432"/>
              <a:gd name="csX12" fmla="*/ 917570 w 3877056"/>
              <a:gd name="csY12" fmla="*/ 27432 h 27432"/>
              <a:gd name="csX13" fmla="*/ 0 w 3877056"/>
              <a:gd name="csY13" fmla="*/ 27432 h 27432"/>
              <a:gd name="csX14" fmla="*/ 0 w 3877056"/>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450936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rmeture">
    <p:spTree>
      <p:nvGrpSpPr>
        <p:cNvPr id="1" name=""/>
        <p:cNvGrpSpPr/>
        <p:nvPr/>
      </p:nvGrpSpPr>
      <p:grpSpPr>
        <a:xfrm>
          <a:off x="0" y="0"/>
          <a:ext cx="0" cy="0"/>
          <a:chOff x="0" y="0"/>
          <a:chExt cx="0" cy="0"/>
        </a:xfrm>
      </p:grpSpPr>
      <p:sp>
        <p:nvSpPr>
          <p:cNvPr id="9" name="Forme libre : Forme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pPr rtl="0"/>
            <a:endParaRPr lang="fr-FR" noProof="0"/>
          </a:p>
        </p:txBody>
      </p:sp>
      <p:sp>
        <p:nvSpPr>
          <p:cNvPr id="2" name="Titre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rtlCol="0"/>
          <a:lstStyle>
            <a:lvl1pPr algn="ctr">
              <a:defRPr sz="7200">
                <a:solidFill>
                  <a:schemeClr val="bg1"/>
                </a:solidFill>
              </a:defRPr>
            </a:lvl1pPr>
          </a:lstStyle>
          <a:p>
            <a:pPr rtl="0"/>
            <a:r>
              <a:rPr lang="fr-FR" noProof="0"/>
              <a:t>Modifiez le style du titre</a:t>
            </a:r>
          </a:p>
        </p:txBody>
      </p:sp>
      <p:sp>
        <p:nvSpPr>
          <p:cNvPr id="4" name="Espace réservé de la date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r-FR" noProof="0" smtClean="0"/>
              <a:pPr rtl="0"/>
              <a:t>‹N°›</a:t>
            </a:fld>
            <a:endParaRPr lang="fr-FR" noProof="0"/>
          </a:p>
        </p:txBody>
      </p:sp>
      <p:sp>
        <p:nvSpPr>
          <p:cNvPr id="10" name="Espace réservé d’image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r-FR" noProof="0"/>
              <a:t>Cliquez sur l'icône pour ajouter une image</a:t>
            </a:r>
          </a:p>
        </p:txBody>
      </p:sp>
      <p:sp>
        <p:nvSpPr>
          <p:cNvPr id="11" name="Espace réservé d’image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r-FR" noProof="0"/>
              <a:t>Cliquez sur l'icône pour ajouter une image</a:t>
            </a:r>
          </a:p>
        </p:txBody>
      </p:sp>
      <p:sp>
        <p:nvSpPr>
          <p:cNvPr id="12" name="Espace réservé d’image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rtlCol="0" anchor="ctr">
            <a:noAutofit/>
          </a:bodyPr>
          <a:lstStyle>
            <a:lvl1pPr algn="ctr">
              <a:buNone/>
              <a:defRPr sz="2000"/>
            </a:lvl1pPr>
          </a:lstStyle>
          <a:p>
            <a:pPr rtl="0"/>
            <a:r>
              <a:rPr lang="fr-FR" noProof="0"/>
              <a:t>Cliquez sur l'icône pour ajouter une image</a:t>
            </a:r>
          </a:p>
        </p:txBody>
      </p:sp>
      <p:sp>
        <p:nvSpPr>
          <p:cNvPr id="13" name="Espace réservé du texte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r-FR" noProof="0"/>
              <a:t>Nom du présentateur</a:t>
            </a:r>
          </a:p>
        </p:txBody>
      </p:sp>
      <p:sp>
        <p:nvSpPr>
          <p:cNvPr id="14" name="Espace réservé du texte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r-FR" noProof="0"/>
              <a:t>E-mail</a:t>
            </a:r>
          </a:p>
        </p:txBody>
      </p:sp>
      <p:sp>
        <p:nvSpPr>
          <p:cNvPr id="15" name="Espace réservé du texte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r-FR" noProof="0"/>
              <a:t>Site web</a:t>
            </a:r>
          </a:p>
        </p:txBody>
      </p:sp>
    </p:spTree>
    <p:extLst>
      <p:ext uri="{BB962C8B-B14F-4D97-AF65-F5344CB8AC3E}">
        <p14:creationId xmlns:p14="http://schemas.microsoft.com/office/powerpoint/2010/main" val="2480338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72816A0-77C4-4A3F-87BD-A7321E3C84D2}"/>
              </a:ext>
            </a:extLst>
          </p:cNvPr>
          <p:cNvSpPr>
            <a:spLocks noGrp="1"/>
          </p:cNvSpPr>
          <p:nvPr>
            <p:ph type="dt" sz="half" idx="10"/>
          </p:nvPr>
        </p:nvSpPr>
        <p:spPr/>
        <p:txBody>
          <a:bodyPr rtlCol="0"/>
          <a:lstStyle/>
          <a:p>
            <a:pPr rtl="0"/>
            <a:r>
              <a:rPr lang="fr-FR" noProof="0"/>
              <a:t>03/09/20XX</a:t>
            </a:r>
          </a:p>
        </p:txBody>
      </p:sp>
      <p:sp>
        <p:nvSpPr>
          <p:cNvPr id="3" name="Espace réservé du pied de page 2">
            <a:extLst>
              <a:ext uri="{FF2B5EF4-FFF2-40B4-BE49-F238E27FC236}">
                <a16:creationId xmlns:a16="http://schemas.microsoft.com/office/drawing/2014/main" id="{A5FC3464-F026-4C77-9441-55ECA5054D50}"/>
              </a:ext>
            </a:extLst>
          </p:cNvPr>
          <p:cNvSpPr>
            <a:spLocks noGrp="1"/>
          </p:cNvSpPr>
          <p:nvPr>
            <p:ph type="ftr" sz="quarter" idx="11"/>
          </p:nvPr>
        </p:nvSpPr>
        <p:spPr/>
        <p:txBody>
          <a:bodyPr rtlCol="0"/>
          <a:lstStyle/>
          <a:p>
            <a:pPr rtl="0"/>
            <a:r>
              <a:rPr lang="fr-FR" noProof="0"/>
              <a:t>Titre de la présentation</a:t>
            </a:r>
          </a:p>
        </p:txBody>
      </p:sp>
      <p:sp>
        <p:nvSpPr>
          <p:cNvPr id="4" name="Espace réservé du numéro de diapositive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rtlCol="0"/>
          <a:lstStyle/>
          <a:p>
            <a:pPr rtl="0"/>
            <a:fld id="{2C18C1E5-FB55-42F5-BD6D-9CC153FCDBE6}" type="slidenum">
              <a:rPr lang="fr-FR" noProof="0" smtClean="0"/>
              <a:t>‹N°›</a:t>
            </a:fld>
            <a:endParaRPr lang="fr-FR" noProof="0"/>
          </a:p>
        </p:txBody>
      </p:sp>
    </p:spTree>
    <p:extLst>
      <p:ext uri="{BB962C8B-B14F-4D97-AF65-F5344CB8AC3E}">
        <p14:creationId xmlns:p14="http://schemas.microsoft.com/office/powerpoint/2010/main" val="9641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rtlCol="0" anchor="b">
            <a:normAutofit/>
          </a:bodyPr>
          <a:lstStyle>
            <a:lvl1pPr>
              <a:defRPr sz="60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59D501F6-8430-4758-8636-74D68E990EC3}"/>
              </a:ext>
            </a:extLst>
          </p:cNvPr>
          <p:cNvSpPr>
            <a:spLocks noGrp="1"/>
          </p:cNvSpPr>
          <p:nvPr>
            <p:ph idx="1" hasCustomPrompt="1"/>
          </p:nvPr>
        </p:nvSpPr>
        <p:spPr>
          <a:xfrm>
            <a:off x="5303520" y="548640"/>
            <a:ext cx="6053328" cy="5431536"/>
          </a:xfrm>
        </p:spPr>
        <p:txBody>
          <a:bodyPr rtlCol="0"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2E79DC39-A29C-494C-98B6-999746C5F38A}"/>
              </a:ext>
            </a:extLst>
          </p:cNvPr>
          <p:cNvSpPr>
            <a:spLocks noGrp="1"/>
          </p:cNvSpPr>
          <p:nvPr>
            <p:ph type="body" sz="half" idx="2" hasCustomPrompt="1"/>
          </p:nvPr>
        </p:nvSpPr>
        <p:spPr>
          <a:xfrm>
            <a:off x="839788" y="3977640"/>
            <a:ext cx="3932237" cy="2002536"/>
          </a:xfrm>
        </p:spPr>
        <p:txBody>
          <a:bodyPr rtlCol="0">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2584C988-A6DB-469A-B8AA-31866F36E83D}"/>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02BC39C3-81EB-4828-9AD3-2F1FAC521E63}"/>
              </a:ext>
            </a:extLst>
          </p:cNvPr>
          <p:cNvSpPr>
            <a:spLocks noGrp="1"/>
          </p:cNvSpPr>
          <p:nvPr>
            <p:ph type="ftr" sz="quarter" idx="11"/>
          </p:nvPr>
        </p:nvSpPr>
        <p:spPr/>
        <p:txBody>
          <a:bodyPr rtlCol="0"/>
          <a:lstStyle/>
          <a:p>
            <a:pPr rtl="0"/>
            <a:r>
              <a:rPr lang="fr-FR" noProof="0"/>
              <a:t>Titre de la présentation</a:t>
            </a:r>
          </a:p>
        </p:txBody>
      </p:sp>
      <p:sp>
        <p:nvSpPr>
          <p:cNvPr id="7" name="Espace réservé du numéro de diapositive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rtlCol="0"/>
          <a:lstStyle/>
          <a:p>
            <a:pPr rtl="0"/>
            <a:fld id="{2C18C1E5-FB55-42F5-BD6D-9CC153FCDBE6}" type="slidenum">
              <a:rPr lang="fr-FR" noProof="0" smtClean="0"/>
              <a:t>‹N°›</a:t>
            </a:fld>
            <a:endParaRPr lang="fr-FR" noProof="0"/>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35571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rtlCol="0" anchor="b">
            <a:normAutofit/>
          </a:bodyPr>
          <a:lstStyle>
            <a:lvl1pPr>
              <a:defRPr sz="6000"/>
            </a:lvl1pPr>
          </a:lstStyle>
          <a:p>
            <a:pPr rtl="0"/>
            <a:r>
              <a:rPr lang="fr-FR" noProof="0"/>
              <a:t>Modifiez le style du titre</a:t>
            </a:r>
          </a:p>
        </p:txBody>
      </p:sp>
      <p:sp>
        <p:nvSpPr>
          <p:cNvPr id="3" name="Espace réservé d’image 2">
            <a:extLst>
              <a:ext uri="{FF2B5EF4-FFF2-40B4-BE49-F238E27FC236}">
                <a16:creationId xmlns:a16="http://schemas.microsoft.com/office/drawing/2014/main" id="{14DA4032-EC66-4974-BD30-898B60E4B562}"/>
              </a:ext>
            </a:extLst>
          </p:cNvPr>
          <p:cNvSpPr>
            <a:spLocks noGrp="1"/>
          </p:cNvSpPr>
          <p:nvPr>
            <p:ph type="pic" idx="1" hasCustomPrompt="1"/>
          </p:nvPr>
        </p:nvSpPr>
        <p:spPr>
          <a:xfrm>
            <a:off x="5303520" y="548640"/>
            <a:ext cx="6053328" cy="543153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921802D0-5574-4631-BA49-92362F8E40DC}"/>
              </a:ext>
            </a:extLst>
          </p:cNvPr>
          <p:cNvSpPr>
            <a:spLocks noGrp="1"/>
          </p:cNvSpPr>
          <p:nvPr>
            <p:ph type="body" sz="half" idx="2" hasCustomPrompt="1"/>
          </p:nvPr>
        </p:nvSpPr>
        <p:spPr>
          <a:xfrm>
            <a:off x="839788" y="3977640"/>
            <a:ext cx="3931920" cy="2002536"/>
          </a:xfrm>
        </p:spPr>
        <p:txBody>
          <a:bodyPr rtlCol="0">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F62C2F5B-DDDD-4E64-94A9-99E46F4B06A0}"/>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D4FA8D36-8865-48E7-8249-ED729A5F709D}"/>
              </a:ext>
            </a:extLst>
          </p:cNvPr>
          <p:cNvSpPr>
            <a:spLocks noGrp="1"/>
          </p:cNvSpPr>
          <p:nvPr>
            <p:ph type="ftr" sz="quarter" idx="11"/>
          </p:nvPr>
        </p:nvSpPr>
        <p:spPr/>
        <p:txBody>
          <a:bodyPr rtlCol="0"/>
          <a:lstStyle/>
          <a:p>
            <a:pPr rtl="0"/>
            <a:r>
              <a:rPr lang="fr-FR" noProof="0"/>
              <a:t>Titre de la présentation</a:t>
            </a:r>
          </a:p>
        </p:txBody>
      </p:sp>
      <p:sp>
        <p:nvSpPr>
          <p:cNvPr id="7" name="Espace réservé du numéro de diapositive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rtlCol="0"/>
          <a:lstStyle/>
          <a:p>
            <a:pPr rtl="0"/>
            <a:fld id="{2C18C1E5-FB55-42F5-BD6D-9CC153FCDBE6}" type="slidenum">
              <a:rPr lang="fr-FR" noProof="0" smtClean="0"/>
              <a:t>‹N°›</a:t>
            </a:fld>
            <a:endParaRPr lang="fr-FR" noProof="0"/>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556312186"/>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rdre du jour">
    <p:spTree>
      <p:nvGrpSpPr>
        <p:cNvPr id="1" name=""/>
        <p:cNvGrpSpPr/>
        <p:nvPr/>
      </p:nvGrpSpPr>
      <p:grpSpPr>
        <a:xfrm>
          <a:off x="0" y="0"/>
          <a:ext cx="0" cy="0"/>
          <a:chOff x="0" y="0"/>
          <a:chExt cx="0" cy="0"/>
        </a:xfrm>
      </p:grpSpPr>
      <p:sp>
        <p:nvSpPr>
          <p:cNvPr id="7" name="Forme libre : Forme 6" descr="Tag=AccentColor&#10;Flavor=Light&#10;Target=Fill">
            <a:extLst>
              <a:ext uri="{FF2B5EF4-FFF2-40B4-BE49-F238E27FC236}">
                <a16:creationId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pPr rtl="0"/>
            <a:endParaRPr lang="fr-FR" noProof="0"/>
          </a:p>
        </p:txBody>
      </p:sp>
      <p:sp>
        <p:nvSpPr>
          <p:cNvPr id="2" name="Titre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rtlCol="0">
            <a:noAutofit/>
          </a:bodyPr>
          <a:lstStyle>
            <a:lvl1pPr>
              <a:defRPr sz="72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48E9219E-EE74-4093-94D6-F663E059C504}"/>
              </a:ext>
            </a:extLst>
          </p:cNvPr>
          <p:cNvSpPr>
            <a:spLocks noGrp="1"/>
          </p:cNvSpPr>
          <p:nvPr>
            <p:ph idx="1" hasCustomPrompt="1"/>
          </p:nvPr>
        </p:nvSpPr>
        <p:spPr>
          <a:xfrm>
            <a:off x="6364224" y="1307592"/>
            <a:ext cx="4992624" cy="4251960"/>
          </a:xfrm>
        </p:spPr>
        <p:txBody>
          <a:bodyPr rtlCol="0"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rtl="0"/>
            <a:r>
              <a:rPr lang="fr-FR" noProof="0"/>
              <a:t>Modifiez les styles du texte du masque</a:t>
            </a:r>
          </a:p>
          <a:p>
            <a:pPr lvl="1" rtl="0"/>
            <a:r>
              <a:rPr lang="fr-FR" noProof="0"/>
              <a:t>Deuxième niveau</a:t>
            </a:r>
          </a:p>
          <a:p>
            <a:pPr lvl="2" rtl="0"/>
            <a:r>
              <a:rPr lang="fr-FR" noProof="0"/>
              <a:t>Troisième niveau</a:t>
            </a:r>
          </a:p>
        </p:txBody>
      </p:sp>
      <p:sp>
        <p:nvSpPr>
          <p:cNvPr id="4" name="Espace réservé de la date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rtlCol="0"/>
          <a:lstStyle>
            <a:lvl1pPr>
              <a:defRPr>
                <a:solidFill>
                  <a:schemeClr val="tx1"/>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rtlCol="0"/>
          <a:lstStyle>
            <a:lvl1pPr algn="l">
              <a:defRPr>
                <a:solidFill>
                  <a:schemeClr val="bg1"/>
                </a:solidFill>
              </a:defRPr>
            </a:lvl1pPr>
          </a:lstStyle>
          <a:p>
            <a:pPr rtl="0"/>
            <a:r>
              <a:rPr lang="fr-FR" noProof="0">
                <a:solidFill>
                  <a:schemeClr val="bg1"/>
                </a:solidFill>
              </a:rPr>
              <a:t>Titre de la présentation</a:t>
            </a:r>
          </a:p>
        </p:txBody>
      </p:sp>
      <p:sp>
        <p:nvSpPr>
          <p:cNvPr id="6" name="Espace réservé du numéro de diapositive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rtlCol="0"/>
          <a:lstStyle>
            <a:lvl1pPr>
              <a:defRPr>
                <a:solidFill>
                  <a:schemeClr val="bg1"/>
                </a:solidFill>
              </a:defRPr>
            </a:lvl1pPr>
          </a:lstStyle>
          <a:p>
            <a:pPr rtl="0"/>
            <a:fld id="{2C18C1E5-FB55-42F5-BD6D-9CC153FCDBE6}" type="slidenum">
              <a:rPr lang="fr-FR" noProof="0" smtClean="0"/>
              <a:pPr rtl="0"/>
              <a:t>‹N°›</a:t>
            </a:fld>
            <a:endParaRPr lang="fr-FR" noProof="0">
              <a:solidFill>
                <a:schemeClr val="bg1"/>
              </a:solidFill>
            </a:endParaRPr>
          </a:p>
        </p:txBody>
      </p:sp>
    </p:spTree>
    <p:extLst>
      <p:ext uri="{BB962C8B-B14F-4D97-AF65-F5344CB8AC3E}">
        <p14:creationId xmlns:p14="http://schemas.microsoft.com/office/powerpoint/2010/main" val="423220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avec 2 images">
    <p:spTree>
      <p:nvGrpSpPr>
        <p:cNvPr id="1" name=""/>
        <p:cNvGrpSpPr/>
        <p:nvPr/>
      </p:nvGrpSpPr>
      <p:grpSpPr>
        <a:xfrm>
          <a:off x="0" y="0"/>
          <a:ext cx="0" cy="0"/>
          <a:chOff x="0" y="0"/>
          <a:chExt cx="0" cy="0"/>
        </a:xfrm>
      </p:grpSpPr>
      <p:sp>
        <p:nvSpPr>
          <p:cNvPr id="20" name="Espace réservé d’image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2400"/>
            </a:lvl1pPr>
          </a:lstStyle>
          <a:p>
            <a:pPr rtl="0"/>
            <a:r>
              <a:rPr lang="fr-FR" noProof="0"/>
              <a:t>Cliquez sur l'icône pour ajouter une image</a:t>
            </a:r>
          </a:p>
        </p:txBody>
      </p:sp>
      <p:sp>
        <p:nvSpPr>
          <p:cNvPr id="16" name="Espace réservé d’image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2400"/>
            </a:lvl1pPr>
          </a:lstStyle>
          <a:p>
            <a:pPr rtl="0"/>
            <a:r>
              <a:rPr lang="fr-FR" noProof="0"/>
              <a:t>Cliquez sur l'icône pour ajouter une image</a:t>
            </a:r>
          </a:p>
        </p:txBody>
      </p:sp>
      <p:sp>
        <p:nvSpPr>
          <p:cNvPr id="2" name="Titr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rtlCol="0" anchor="b"/>
          <a:lstStyle>
            <a:lvl1pPr>
              <a:defRPr sz="7200"/>
            </a:lvl1pPr>
          </a:lstStyle>
          <a:p>
            <a:pPr rtl="0"/>
            <a:r>
              <a:rPr lang="fr-FR" noProof="0"/>
              <a:t>titre</a:t>
            </a:r>
          </a:p>
        </p:txBody>
      </p:sp>
      <p:sp>
        <p:nvSpPr>
          <p:cNvPr id="3" name="Espace réservé du contenu 2">
            <a:extLst>
              <a:ext uri="{FF2B5EF4-FFF2-40B4-BE49-F238E27FC236}">
                <a16:creationId xmlns:a16="http://schemas.microsoft.com/office/drawing/2014/main" id="{48E9219E-EE74-4093-94D6-F663E059C504}"/>
              </a:ext>
            </a:extLst>
          </p:cNvPr>
          <p:cNvSpPr>
            <a:spLocks noGrp="1"/>
          </p:cNvSpPr>
          <p:nvPr>
            <p:ph idx="1" hasCustomPrompt="1"/>
          </p:nvPr>
        </p:nvSpPr>
        <p:spPr>
          <a:xfrm>
            <a:off x="4654296" y="2706624"/>
            <a:ext cx="6894576" cy="3483864"/>
          </a:xfrm>
        </p:spPr>
        <p:txBody>
          <a:bodyPr rtlCol="0">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rtlCol="0"/>
          <a:lstStyle>
            <a:lvl1pPr>
              <a:defRPr>
                <a:solidFill>
                  <a:schemeClr val="tx1"/>
                </a:solidFill>
              </a:defRPr>
            </a:lvl1pPr>
          </a:lstStyle>
          <a:p>
            <a:pPr rtl="0"/>
            <a:fld id="{2C18C1E5-FB55-42F5-BD6D-9CC153FCDBE6}" type="slidenum">
              <a:rPr lang="fr-FR" noProof="0" smtClean="0"/>
              <a:pPr rtl="0"/>
              <a:t>‹N°›</a:t>
            </a:fld>
            <a:endParaRPr lang="fr-FR" noProof="0"/>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401380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7" name="Forme libre : Forme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pPr rtl="0"/>
            <a:endParaRPr lang="fr-FR" noProof="0"/>
          </a:p>
        </p:txBody>
      </p:sp>
      <p:sp>
        <p:nvSpPr>
          <p:cNvPr id="2" name="Titr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rtlCol="0" anchor="b"/>
          <a:lstStyle>
            <a:lvl1pPr algn="ctr">
              <a:defRPr sz="8000">
                <a:solidFill>
                  <a:schemeClr val="bg1"/>
                </a:solidFill>
              </a:defRPr>
            </a:lvl1pPr>
          </a:lstStyle>
          <a:p>
            <a:pPr rtl="0"/>
            <a:r>
              <a:rPr lang="fr-FR" noProof="0"/>
              <a:t>Titre</a:t>
            </a:r>
          </a:p>
        </p:txBody>
      </p:sp>
      <p:sp>
        <p:nvSpPr>
          <p:cNvPr id="11" name="Rectangle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Espace réservé du texte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r-FR" noProof="0"/>
              <a:t>Sous-titre</a:t>
            </a:r>
          </a:p>
        </p:txBody>
      </p:sp>
    </p:spTree>
    <p:extLst>
      <p:ext uri="{BB962C8B-B14F-4D97-AF65-F5344CB8AC3E}">
        <p14:creationId xmlns:p14="http://schemas.microsoft.com/office/powerpoint/2010/main" val="29157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rtlCol="0"/>
          <a:lstStyle>
            <a:lvl1pPr>
              <a:defRPr sz="54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48E9219E-EE74-4093-94D6-F663E059C504}"/>
              </a:ext>
            </a:extLst>
          </p:cNvPr>
          <p:cNvSpPr>
            <a:spLocks noGrp="1"/>
          </p:cNvSpPr>
          <p:nvPr>
            <p:ph idx="1" hasCustomPrompt="1"/>
          </p:nvPr>
        </p:nvSpPr>
        <p:spPr>
          <a:xfrm>
            <a:off x="838200" y="2075688"/>
            <a:ext cx="10515600" cy="4105656"/>
          </a:xfrm>
        </p:spPr>
        <p:txBody>
          <a:bodyPr rtlCol="0">
            <a:normAutofit/>
          </a:bodyPr>
          <a:lstStyle>
            <a:lvl1pPr>
              <a:defRPr sz="2800"/>
            </a:lvl1pPr>
            <a:lvl2pPr>
              <a:defRPr sz="2400"/>
            </a:lvl2pPr>
            <a:lvl3pPr>
              <a:defRPr sz="2000"/>
            </a:lvl3pPr>
            <a:lvl4pPr>
              <a:defRPr sz="1800"/>
            </a:lvl4pPr>
            <a:lvl5pP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fr-FR" noProof="0"/>
              <a:t>03/09/20XX</a:t>
            </a:r>
          </a:p>
        </p:txBody>
      </p:sp>
      <p:sp>
        <p:nvSpPr>
          <p:cNvPr id="5" name="Espace réservé du pied de page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fr-FR" noProof="0" smtClean="0"/>
              <a:t>‹N°›</a:t>
            </a:fld>
            <a:endParaRPr lang="fr-FR" noProof="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solidFill>
                <a:schemeClr val="tx1"/>
              </a:solidFill>
            </a:endParaRPr>
          </a:p>
        </p:txBody>
      </p:sp>
    </p:spTree>
    <p:extLst>
      <p:ext uri="{BB962C8B-B14F-4D97-AF65-F5344CB8AC3E}">
        <p14:creationId xmlns:p14="http://schemas.microsoft.com/office/powerpoint/2010/main" val="87643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Forme libre : Forme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 name="Titr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rtlCol="0" anchor="b"/>
          <a:lstStyle>
            <a:lvl1pPr algn="ctr">
              <a:defRPr sz="6000">
                <a:solidFill>
                  <a:schemeClr val="bg1"/>
                </a:solidFill>
              </a:defRPr>
            </a:lvl1pPr>
          </a:lstStyle>
          <a:p>
            <a:pPr rtl="0"/>
            <a:r>
              <a:rPr lang="fr-FR" noProof="0"/>
              <a:t>Modifiez le style du titre</a:t>
            </a:r>
          </a:p>
        </p:txBody>
      </p:sp>
      <p:sp>
        <p:nvSpPr>
          <p:cNvPr id="4" name="Espace réservé de la date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r-FR" noProof="0" smtClean="0"/>
              <a:pPr rtl="0"/>
              <a:t>‹N°›</a:t>
            </a:fld>
            <a:endParaRPr lang="fr-FR" noProof="0"/>
          </a:p>
        </p:txBody>
      </p:sp>
      <p:sp>
        <p:nvSpPr>
          <p:cNvPr id="12" name="Rectangle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Espace réservé du texte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r-FR" noProof="0"/>
              <a:t>Sous-titre</a:t>
            </a:r>
          </a:p>
        </p:txBody>
      </p:sp>
    </p:spTree>
    <p:extLst>
      <p:ext uri="{BB962C8B-B14F-4D97-AF65-F5344CB8AC3E}">
        <p14:creationId xmlns:p14="http://schemas.microsoft.com/office/powerpoint/2010/main" val="374436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Équipe">
    <p:spTree>
      <p:nvGrpSpPr>
        <p:cNvPr id="1" name=""/>
        <p:cNvGrpSpPr/>
        <p:nvPr/>
      </p:nvGrpSpPr>
      <p:grpSpPr>
        <a:xfrm>
          <a:off x="0" y="0"/>
          <a:ext cx="0" cy="0"/>
          <a:chOff x="0" y="0"/>
          <a:chExt cx="0" cy="0"/>
        </a:xfrm>
      </p:grpSpPr>
      <p:sp>
        <p:nvSpPr>
          <p:cNvPr id="31" name="Espace réservé d’image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rtlCol="0" anchor="ctr">
            <a:noAutofit/>
          </a:bodyPr>
          <a:lstStyle>
            <a:lvl1pPr algn="ctr">
              <a:buNone/>
              <a:defRPr sz="2000"/>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rtlCol="0" anchor="ctr">
            <a:noAutofit/>
          </a:bodyPr>
          <a:lstStyle>
            <a:lvl1pPr algn="ctr">
              <a:buNone/>
              <a:defRPr sz="2000"/>
            </a:lvl1pPr>
          </a:lstStyle>
          <a:p>
            <a:pPr rtl="0"/>
            <a:r>
              <a:rPr lang="fr-FR" noProof="0"/>
              <a:t>Cliquez sur l'icône pour ajouter une image</a:t>
            </a:r>
          </a:p>
        </p:txBody>
      </p:sp>
      <p:sp>
        <p:nvSpPr>
          <p:cNvPr id="28" name="Espace réservé d’image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rtlCol="0" anchor="ctr">
            <a:noAutofit/>
          </a:bodyPr>
          <a:lstStyle>
            <a:lvl1pPr algn="ctr">
              <a:buNone/>
              <a:defRPr sz="2000"/>
            </a:lvl1pPr>
          </a:lstStyle>
          <a:p>
            <a:pPr rtl="0"/>
            <a:r>
              <a:rPr lang="fr-FR" noProof="0"/>
              <a:t>Cliquez sur l'icône pour ajouter une image</a:t>
            </a:r>
          </a:p>
        </p:txBody>
      </p:sp>
      <p:sp>
        <p:nvSpPr>
          <p:cNvPr id="27" name="Espace réservé d’image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rtlCol="0" anchor="ctr">
            <a:noAutofit/>
          </a:bodyPr>
          <a:lstStyle>
            <a:lvl1pPr algn="ctr">
              <a:buNone/>
              <a:defRPr sz="2000"/>
            </a:lvl1pPr>
          </a:lstStyle>
          <a:p>
            <a:pPr rtl="0"/>
            <a:r>
              <a:rPr lang="fr-FR" noProof="0"/>
              <a:t>Cliquez sur l'icône pour ajouter une image</a:t>
            </a:r>
          </a:p>
        </p:txBody>
      </p:sp>
      <p:sp>
        <p:nvSpPr>
          <p:cNvPr id="26" name="Espace réservé d’image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rtlCol="0" anchor="ctr">
            <a:noAutofit/>
          </a:bodyPr>
          <a:lstStyle>
            <a:lvl1pPr algn="ctr">
              <a:buNone/>
              <a:defRPr sz="2000"/>
            </a:lvl1pPr>
          </a:lstStyle>
          <a:p>
            <a:pPr rtl="0"/>
            <a:r>
              <a:rPr lang="fr-FR" noProof="0"/>
              <a:t>Cliquez sur l'icône pour ajouter une image</a:t>
            </a:r>
          </a:p>
        </p:txBody>
      </p:sp>
      <p:sp>
        <p:nvSpPr>
          <p:cNvPr id="2" name="Titre 1">
            <a:extLst>
              <a:ext uri="{FF2B5EF4-FFF2-40B4-BE49-F238E27FC236}">
                <a16:creationId xmlns:a16="http://schemas.microsoft.com/office/drawing/2014/main" id="{465D02BC-5A24-47F7-A4DF-B93FBC0C51B0}"/>
              </a:ext>
            </a:extLst>
          </p:cNvPr>
          <p:cNvSpPr>
            <a:spLocks noGrp="1"/>
          </p:cNvSpPr>
          <p:nvPr>
            <p:ph type="title"/>
          </p:nvPr>
        </p:nvSpPr>
        <p:spPr>
          <a:xfrm>
            <a:off x="0" y="365125"/>
            <a:ext cx="12188952" cy="1325563"/>
          </a:xfrm>
        </p:spPr>
        <p:txBody>
          <a:bodyPr rtlCol="0"/>
          <a:lstStyle>
            <a:lvl1pPr algn="ctr">
              <a:defRPr sz="7200"/>
            </a:lvl1pPr>
          </a:lstStyle>
          <a:p>
            <a:pPr rtl="0"/>
            <a:r>
              <a:rPr lang="fr-FR" noProof="0"/>
              <a:t>Modifiez le style du titre</a:t>
            </a:r>
          </a:p>
        </p:txBody>
      </p:sp>
      <p:sp>
        <p:nvSpPr>
          <p:cNvPr id="4" name="Espace réservé de la date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fr-FR" noProof="0"/>
              <a:t>03/09/20XX</a:t>
            </a:r>
          </a:p>
        </p:txBody>
      </p:sp>
      <p:sp>
        <p:nvSpPr>
          <p:cNvPr id="5" name="Espace réservé du pied de page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fr-FR" noProof="0" smtClean="0"/>
              <a:t>‹N°›</a:t>
            </a:fld>
            <a:endParaRPr lang="fr-FR" noProof="0"/>
          </a:p>
        </p:txBody>
      </p:sp>
      <p:sp>
        <p:nvSpPr>
          <p:cNvPr id="19" name="Rectangle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3" name="Espace réservé du texte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r-FR" noProof="0"/>
              <a:t>Nom</a:t>
            </a:r>
          </a:p>
          <a:p>
            <a:pPr lvl="1" rtl="0"/>
            <a:r>
              <a:rPr lang="fr-FR" noProof="0"/>
              <a:t>Titre</a:t>
            </a:r>
          </a:p>
        </p:txBody>
      </p:sp>
      <p:sp>
        <p:nvSpPr>
          <p:cNvPr id="34" name="Espace réservé du texte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r-FR" noProof="0"/>
              <a:t>Nom</a:t>
            </a:r>
          </a:p>
          <a:p>
            <a:pPr lvl="1" rtl="0"/>
            <a:r>
              <a:rPr lang="fr-FR" noProof="0"/>
              <a:t>Titre</a:t>
            </a:r>
          </a:p>
        </p:txBody>
      </p:sp>
      <p:sp>
        <p:nvSpPr>
          <p:cNvPr id="35" name="Espace réservé du texte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r-FR" noProof="0"/>
              <a:t>Nom</a:t>
            </a:r>
          </a:p>
          <a:p>
            <a:pPr lvl="1" rtl="0"/>
            <a:r>
              <a:rPr lang="fr-FR" noProof="0"/>
              <a:t>Titre</a:t>
            </a:r>
          </a:p>
        </p:txBody>
      </p:sp>
      <p:sp>
        <p:nvSpPr>
          <p:cNvPr id="36" name="Espace réservé du texte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r-FR" noProof="0"/>
              <a:t>Nom</a:t>
            </a:r>
          </a:p>
          <a:p>
            <a:pPr lvl="1" rtl="0"/>
            <a:r>
              <a:rPr lang="fr-FR" noProof="0"/>
              <a:t>Titre</a:t>
            </a:r>
          </a:p>
        </p:txBody>
      </p:sp>
      <p:sp>
        <p:nvSpPr>
          <p:cNvPr id="37" name="Espace réservé du texte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r-FR" noProof="0"/>
              <a:t>Nom</a:t>
            </a:r>
          </a:p>
          <a:p>
            <a:pPr lvl="1" rtl="0"/>
            <a:r>
              <a:rPr lang="fr-FR" noProof="0"/>
              <a:t>Titre</a:t>
            </a:r>
          </a:p>
        </p:txBody>
      </p:sp>
    </p:spTree>
    <p:extLst>
      <p:ext uri="{BB962C8B-B14F-4D97-AF65-F5344CB8AC3E}">
        <p14:creationId xmlns:p14="http://schemas.microsoft.com/office/powerpoint/2010/main" val="218342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titre de centre de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1325880"/>
          </a:xfrm>
        </p:spPr>
        <p:txBody>
          <a:bodyPr rtlCol="0"/>
          <a:lstStyle>
            <a:lvl1pPr algn="ctr">
              <a:defRPr sz="72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48E9219E-EE74-4093-94D6-F663E059C504}"/>
              </a:ext>
            </a:extLst>
          </p:cNvPr>
          <p:cNvSpPr>
            <a:spLocks noGrp="1"/>
          </p:cNvSpPr>
          <p:nvPr>
            <p:ph idx="1" hasCustomPrompt="1"/>
          </p:nvPr>
        </p:nvSpPr>
        <p:spPr>
          <a:xfrm>
            <a:off x="841248" y="2304288"/>
            <a:ext cx="10515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r-FR" noProof="0"/>
              <a:t>Titre de la présentation</a:t>
            </a:r>
          </a:p>
        </p:txBody>
      </p:sp>
      <p:sp>
        <p:nvSpPr>
          <p:cNvPr id="6" name="Espace réservé du numéro de diapositive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r-FR" noProof="0" smtClean="0"/>
              <a:pPr rtl="0"/>
              <a:t>‹N°›</a:t>
            </a:fld>
            <a:endParaRPr lang="fr-FR" noProof="0"/>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5582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ADE264-531D-49C1-A8AF-2B4C1D218FAB}"/>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E4B9A1B8-2F1B-46AA-858A-CFFF5AF7CEB0}"/>
              </a:ext>
            </a:extLst>
          </p:cNvPr>
          <p:cNvSpPr>
            <a:spLocks noGrp="1"/>
          </p:cNvSpPr>
          <p:nvPr>
            <p:ph sz="half" idx="1" hasCustomPrompt="1"/>
          </p:nvPr>
        </p:nvSpPr>
        <p:spPr>
          <a:xfrm>
            <a:off x="838200" y="2304288"/>
            <a:ext cx="5181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6E6B9631-18C0-43BD-8AF3-9137D6D4C234}"/>
              </a:ext>
            </a:extLst>
          </p:cNvPr>
          <p:cNvSpPr>
            <a:spLocks noGrp="1"/>
          </p:cNvSpPr>
          <p:nvPr>
            <p:ph sz="half" idx="2" hasCustomPrompt="1"/>
          </p:nvPr>
        </p:nvSpPr>
        <p:spPr>
          <a:xfrm>
            <a:off x="6172200" y="2304288"/>
            <a:ext cx="5181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E9032FCA-14C6-4497-9C27-3F58062442CE}"/>
              </a:ext>
            </a:extLst>
          </p:cNvPr>
          <p:cNvSpPr>
            <a:spLocks noGrp="1"/>
          </p:cNvSpPr>
          <p:nvPr>
            <p:ph type="dt" sz="half" idx="10"/>
          </p:nvPr>
        </p:nvSpPr>
        <p:spPr/>
        <p:txBody>
          <a:bodyPr rtlCol="0"/>
          <a:lstStyle/>
          <a:p>
            <a:pPr rtl="0"/>
            <a:r>
              <a:rPr lang="fr-FR" noProof="0"/>
              <a:t>03/09/20XX</a:t>
            </a:r>
          </a:p>
        </p:txBody>
      </p:sp>
      <p:sp>
        <p:nvSpPr>
          <p:cNvPr id="6" name="Espace réservé du pied de page 5">
            <a:extLst>
              <a:ext uri="{FF2B5EF4-FFF2-40B4-BE49-F238E27FC236}">
                <a16:creationId xmlns:a16="http://schemas.microsoft.com/office/drawing/2014/main" id="{961E5057-693B-4E10-958E-0ABE79FEC705}"/>
              </a:ext>
            </a:extLst>
          </p:cNvPr>
          <p:cNvSpPr>
            <a:spLocks noGrp="1"/>
          </p:cNvSpPr>
          <p:nvPr>
            <p:ph type="ftr" sz="quarter" idx="11"/>
          </p:nvPr>
        </p:nvSpPr>
        <p:spPr/>
        <p:txBody>
          <a:bodyPr rtlCol="0"/>
          <a:lstStyle/>
          <a:p>
            <a:pPr rtl="0"/>
            <a:r>
              <a:rPr lang="fr-FR" noProof="0"/>
              <a:t>Titre de la présentation</a:t>
            </a:r>
          </a:p>
        </p:txBody>
      </p:sp>
      <p:sp>
        <p:nvSpPr>
          <p:cNvPr id="7" name="Espace réservé du numéro de diapositive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rtlCol="0"/>
          <a:lstStyle/>
          <a:p>
            <a:pPr rtl="0"/>
            <a:fld id="{2C18C1E5-FB55-42F5-BD6D-9CC153FCDBE6}" type="slidenum">
              <a:rPr lang="fr-FR" noProof="0" smtClean="0"/>
              <a:t>‹N°›</a:t>
            </a:fld>
            <a:endParaRPr lang="fr-FR" noProof="0"/>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211323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pPr rtl="0"/>
            <a:r>
              <a:rPr lang="fr-FR" noProof="0">
                <a:solidFill>
                  <a:schemeClr val="tx1"/>
                </a:solidFill>
              </a:rPr>
              <a:t>Titre de la présentation</a:t>
            </a:r>
          </a:p>
        </p:txBody>
      </p:sp>
      <p:sp>
        <p:nvSpPr>
          <p:cNvPr id="6" name="Espace réservé du numéro de diapositive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pPr rtl="0"/>
            <a:fld id="{2C18C1E5-FB55-42F5-BD6D-9CC153FCDBE6}" type="slidenum">
              <a:rPr lang="fr-FR" noProof="0" smtClean="0"/>
              <a:pPr rtl="0"/>
              <a:t>‹N°›</a:t>
            </a:fld>
            <a:endParaRPr lang="fr-FR" noProof="0"/>
          </a:p>
        </p:txBody>
      </p:sp>
    </p:spTree>
    <p:extLst>
      <p:ext uri="{BB962C8B-B14F-4D97-AF65-F5344CB8AC3E}">
        <p14:creationId xmlns:p14="http://schemas.microsoft.com/office/powerpoint/2010/main" val="28958833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4" r:id="rId5"/>
    <p:sldLayoutId id="2147483751" r:id="rId6"/>
    <p:sldLayoutId id="2147483752" r:id="rId7"/>
    <p:sldLayoutId id="2147483753" r:id="rId8"/>
    <p:sldLayoutId id="2147483724" r:id="rId9"/>
    <p:sldLayoutId id="2147483737" r:id="rId10"/>
    <p:sldLayoutId id="2147483755" r:id="rId11"/>
    <p:sldLayoutId id="2147483754" r:id="rId12"/>
    <p:sldLayoutId id="2147483756" r:id="rId13"/>
    <p:sldLayoutId id="2147483739" r:id="rId14"/>
    <p:sldLayoutId id="2147483740" r:id="rId15"/>
    <p:sldLayoutId id="2147483741" r:id="rId16"/>
  </p:sldLayoutIdLst>
  <p:hf hdr="0"/>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0.jpeg"/><Relationship Id="rId3" Type="http://schemas.openxmlformats.org/officeDocument/2006/relationships/image" Target="../media/image14.jpeg"/><Relationship Id="rId7" Type="http://schemas.openxmlformats.org/officeDocument/2006/relationships/image" Target="../media/image36.jpeg"/><Relationship Id="rId12"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jpeg"/><Relationship Id="rId11" Type="http://schemas.openxmlformats.org/officeDocument/2006/relationships/image" Target="../media/image38.jpeg"/><Relationship Id="rId5" Type="http://schemas.openxmlformats.org/officeDocument/2006/relationships/image" Target="../media/image35.jpeg"/><Relationship Id="rId10" Type="http://schemas.openxmlformats.org/officeDocument/2006/relationships/image" Target="../media/image1.png"/><Relationship Id="rId4" Type="http://schemas.openxmlformats.org/officeDocument/2006/relationships/image" Target="../media/image34.jpeg"/><Relationship Id="rId9" Type="http://schemas.openxmlformats.org/officeDocument/2006/relationships/image" Target="../media/image2.jpeg"/><Relationship Id="rId1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06749A5-A723-D893-1B5D-84F2002908E3}"/>
              </a:ext>
            </a:extLst>
          </p:cNvPr>
          <p:cNvSpPr>
            <a:spLocks noGrp="1"/>
          </p:cNvSpPr>
          <p:nvPr>
            <p:ph type="title"/>
          </p:nvPr>
        </p:nvSpPr>
        <p:spPr>
          <a:xfrm>
            <a:off x="839788" y="457200"/>
            <a:ext cx="3932237" cy="3429000"/>
          </a:xfrm>
        </p:spPr>
        <p:txBody>
          <a:bodyPr anchor="b">
            <a:normAutofit/>
          </a:bodyPr>
          <a:lstStyle/>
          <a:p>
            <a:r>
              <a:rPr lang="fr-FR"/>
              <a:t>Dossier Mécénat </a:t>
            </a:r>
          </a:p>
        </p:txBody>
      </p:sp>
      <p:sp>
        <p:nvSpPr>
          <p:cNvPr id="3" name="Sous-titre 2">
            <a:extLst>
              <a:ext uri="{FF2B5EF4-FFF2-40B4-BE49-F238E27FC236}">
                <a16:creationId xmlns:a16="http://schemas.microsoft.com/office/drawing/2014/main" id="{AF5A2D86-784C-417D-9AD4-AF18311FBC6D}"/>
              </a:ext>
            </a:extLst>
          </p:cNvPr>
          <p:cNvSpPr>
            <a:spLocks noGrp="1"/>
          </p:cNvSpPr>
          <p:nvPr>
            <p:ph type="body" sz="half" idx="2"/>
          </p:nvPr>
        </p:nvSpPr>
        <p:spPr>
          <a:xfrm>
            <a:off x="839788" y="3977640"/>
            <a:ext cx="3932237" cy="2002536"/>
          </a:xfrm>
        </p:spPr>
        <p:txBody>
          <a:bodyPr rtlCol="0">
            <a:normAutofit/>
          </a:bodyPr>
          <a:lstStyle/>
          <a:p>
            <a:pPr rtl="0"/>
            <a:r>
              <a:rPr lang="fr-FR" b="1"/>
              <a:t>Youle Compagnie </a:t>
            </a:r>
          </a:p>
        </p:txBody>
      </p:sp>
      <p:sp>
        <p:nvSpPr>
          <p:cNvPr id="23" name="Slide Number Placeholder 6">
            <a:extLst>
              <a:ext uri="{FF2B5EF4-FFF2-40B4-BE49-F238E27FC236}">
                <a16:creationId xmlns:a16="http://schemas.microsoft.com/office/drawing/2014/main" id="{8C6A8015-2F28-9A8F-FA2F-8C340BE101DA}"/>
              </a:ext>
            </a:extLst>
          </p:cNvPr>
          <p:cNvSpPr>
            <a:spLocks noGrp="1"/>
          </p:cNvSpPr>
          <p:nvPr>
            <p:ph type="sldNum" sz="quarter" idx="12"/>
          </p:nvPr>
        </p:nvSpPr>
        <p:spPr>
          <a:xfrm>
            <a:off x="8610600" y="6356350"/>
            <a:ext cx="2743200" cy="365125"/>
          </a:xfrm>
        </p:spPr>
        <p:txBody>
          <a:bodyPr/>
          <a:lstStyle/>
          <a:p>
            <a:pPr rtl="0">
              <a:spcAft>
                <a:spcPts val="600"/>
              </a:spcAft>
            </a:pPr>
            <a:fld id="{2C18C1E5-FB55-42F5-BD6D-9CC153FCDBE6}" type="slidenum">
              <a:rPr lang="fr-FR" noProof="0" smtClean="0"/>
              <a:pPr rtl="0">
                <a:spcAft>
                  <a:spcPts val="600"/>
                </a:spcAft>
              </a:pPr>
              <a:t>1</a:t>
            </a:fld>
            <a:endParaRPr lang="fr-FR" noProof="0"/>
          </a:p>
        </p:txBody>
      </p:sp>
      <p:pic>
        <p:nvPicPr>
          <p:cNvPr id="2" name="Picture 1">
            <a:extLst>
              <a:ext uri="{FF2B5EF4-FFF2-40B4-BE49-F238E27FC236}">
                <a16:creationId xmlns:a16="http://schemas.microsoft.com/office/drawing/2014/main" id="{E5C41CB8-3DB3-68A2-2CBD-95A367FB0CFE}"/>
              </a:ext>
            </a:extLst>
          </p:cNvPr>
          <p:cNvPicPr>
            <a:picLocks noChangeAspect="1"/>
          </p:cNvPicPr>
          <p:nvPr/>
        </p:nvPicPr>
        <p:blipFill>
          <a:blip r:embed="rId3"/>
          <a:stretch>
            <a:fillRect/>
          </a:stretch>
        </p:blipFill>
        <p:spPr>
          <a:xfrm>
            <a:off x="5207828" y="2144902"/>
            <a:ext cx="5540848" cy="2579569"/>
          </a:xfrm>
          <a:prstGeom prst="rect">
            <a:avLst/>
          </a:prstGeom>
        </p:spPr>
      </p:pic>
    </p:spTree>
    <p:extLst>
      <p:ext uri="{BB962C8B-B14F-4D97-AF65-F5344CB8AC3E}">
        <p14:creationId xmlns:p14="http://schemas.microsoft.com/office/powerpoint/2010/main" val="386577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BF3AF7-48AC-C3E5-2050-8670332E58A4}"/>
              </a:ext>
            </a:extLst>
          </p:cNvPr>
          <p:cNvSpPr/>
          <p:nvPr/>
        </p:nvSpPr>
        <p:spPr>
          <a:xfrm>
            <a:off x="1127685" y="3035575"/>
            <a:ext cx="2632948" cy="190353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re 9">
            <a:extLst>
              <a:ext uri="{FF2B5EF4-FFF2-40B4-BE49-F238E27FC236}">
                <a16:creationId xmlns:a16="http://schemas.microsoft.com/office/drawing/2014/main" id="{C2BAF759-2785-2EFB-FC70-834516E3D20B}"/>
              </a:ext>
            </a:extLst>
          </p:cNvPr>
          <p:cNvSpPr>
            <a:spLocks noGrp="1"/>
          </p:cNvSpPr>
          <p:nvPr>
            <p:ph type="title"/>
          </p:nvPr>
        </p:nvSpPr>
        <p:spPr>
          <a:xfrm>
            <a:off x="838200" y="365125"/>
            <a:ext cx="10515600" cy="1325563"/>
          </a:xfrm>
        </p:spPr>
        <p:txBody>
          <a:bodyPr anchor="ctr">
            <a:normAutofit/>
          </a:bodyPr>
          <a:lstStyle/>
          <a:p>
            <a:r>
              <a:rPr lang="fr-FR"/>
              <a:t>LA YOULE COMPAGNIE A POUR OBJECTIFs :</a:t>
            </a:r>
          </a:p>
        </p:txBody>
      </p:sp>
      <p:sp>
        <p:nvSpPr>
          <p:cNvPr id="7" name="Espace réservé du contenu 6">
            <a:extLst>
              <a:ext uri="{FF2B5EF4-FFF2-40B4-BE49-F238E27FC236}">
                <a16:creationId xmlns:a16="http://schemas.microsoft.com/office/drawing/2014/main" id="{82D2A199-BF32-3778-48AF-1FD9502FA4FF}"/>
              </a:ext>
            </a:extLst>
          </p:cNvPr>
          <p:cNvSpPr>
            <a:spLocks noGrp="1"/>
          </p:cNvSpPr>
          <p:nvPr>
            <p:ph sz="half" idx="1"/>
          </p:nvPr>
        </p:nvSpPr>
        <p:spPr>
          <a:xfrm>
            <a:off x="5635775" y="2434551"/>
            <a:ext cx="5708470" cy="4081772"/>
          </a:xfrm>
        </p:spPr>
        <p:txBody>
          <a:bodyPr vert="horz" lIns="91440" tIns="45720" rIns="91440" bIns="45720" rtlCol="0" anchor="t">
            <a:normAutofit fontScale="70000" lnSpcReduction="20000"/>
          </a:bodyPr>
          <a:lstStyle/>
          <a:p>
            <a:pPr marL="457200" indent="-457200"/>
            <a:r>
              <a:rPr lang="fr-FR"/>
              <a:t>Créer</a:t>
            </a:r>
            <a:r>
              <a:rPr lang="fr-FR">
                <a:effectLst/>
              </a:rPr>
              <a:t> le </a:t>
            </a:r>
            <a:r>
              <a:rPr lang="fr-FR"/>
              <a:t>lien</a:t>
            </a:r>
            <a:r>
              <a:rPr lang="fr-FR">
                <a:ea typeface="+mn-lt"/>
                <a:cs typeface="+mn-lt"/>
              </a:rPr>
              <a:t> entre l'histoire, les faits sociaux et les expériences humaines, tout en respectant les droits culturels et en valorisant les diversités.</a:t>
            </a:r>
            <a:r>
              <a:rPr lang="fr-FR"/>
              <a:t> </a:t>
            </a:r>
            <a:endParaRPr lang="en-US"/>
          </a:p>
          <a:p>
            <a:r>
              <a:rPr lang="fr-FR">
                <a:solidFill>
                  <a:srgbClr val="1B1C1D"/>
                </a:solidFill>
                <a:latin typeface="The Hand Black"/>
              </a:rPr>
              <a:t>La défense des droits  humains</a:t>
            </a:r>
            <a:endParaRPr lang="fr-FR">
              <a:solidFill>
                <a:srgbClr val="1B1C1D"/>
              </a:solidFill>
              <a:effectLst/>
              <a:latin typeface="The Hand Black"/>
            </a:endParaRPr>
          </a:p>
          <a:p>
            <a:r>
              <a:rPr lang="fr-FR">
                <a:solidFill>
                  <a:srgbClr val="1B1C1D"/>
                </a:solidFill>
              </a:rPr>
              <a:t>La lutte contre les discriminations</a:t>
            </a:r>
          </a:p>
          <a:p>
            <a:r>
              <a:rPr lang="fr-FR">
                <a:solidFill>
                  <a:srgbClr val="1B1C1D"/>
                </a:solidFill>
                <a:ea typeface="+mn-lt"/>
                <a:cs typeface="+mn-lt"/>
              </a:rPr>
              <a:t>La </a:t>
            </a:r>
            <a:r>
              <a:rPr lang="fr-FR" err="1">
                <a:solidFill>
                  <a:srgbClr val="1B1C1D"/>
                </a:solidFill>
                <a:ea typeface="+mn-lt"/>
                <a:cs typeface="+mn-lt"/>
              </a:rPr>
              <a:t>Youle</a:t>
            </a:r>
            <a:r>
              <a:rPr lang="fr-FR">
                <a:solidFill>
                  <a:srgbClr val="1B1C1D"/>
                </a:solidFill>
                <a:ea typeface="+mn-lt"/>
                <a:cs typeface="+mn-lt"/>
              </a:rPr>
              <a:t> Compagnie s'inscrit également dans une dynamique de territoire à travers</a:t>
            </a:r>
            <a:endParaRPr lang="fr-FR">
              <a:solidFill>
                <a:srgbClr val="1B1C1D"/>
              </a:solidFill>
            </a:endParaRPr>
          </a:p>
          <a:p>
            <a:pPr marL="0" indent="0">
              <a:buNone/>
            </a:pPr>
            <a:r>
              <a:rPr lang="fr-FR">
                <a:solidFill>
                  <a:srgbClr val="1B1C1D"/>
                </a:solidFill>
                <a:ea typeface="+mn-lt"/>
                <a:cs typeface="+mn-lt"/>
              </a:rPr>
              <a:t>trois événements majeurs :</a:t>
            </a:r>
            <a:endParaRPr lang="fr-FR"/>
          </a:p>
          <a:p>
            <a:pPr marL="0" indent="0">
              <a:buNone/>
            </a:pPr>
            <a:r>
              <a:rPr lang="fr-FR">
                <a:solidFill>
                  <a:srgbClr val="1B1C1D"/>
                </a:solidFill>
                <a:ea typeface="+mn-lt"/>
                <a:cs typeface="+mn-lt"/>
              </a:rPr>
              <a:t>Le Festival de contes et de musique, où la tradition orale rencontre l'innovation Narrative.</a:t>
            </a:r>
            <a:endParaRPr lang="fr-FR">
              <a:solidFill>
                <a:srgbClr val="000000"/>
              </a:solidFill>
              <a:ea typeface="+mn-lt"/>
              <a:cs typeface="+mn-lt"/>
            </a:endParaRPr>
          </a:p>
          <a:p>
            <a:pPr marL="0" indent="0">
              <a:buNone/>
            </a:pPr>
            <a:r>
              <a:rPr lang="fr-FR">
                <a:solidFill>
                  <a:srgbClr val="1B1C1D"/>
                </a:solidFill>
                <a:ea typeface="+mn-lt"/>
                <a:cs typeface="+mn-lt"/>
              </a:rPr>
              <a:t>Le Festival Théâtre à la Cité, une scène vibrante dédiée à la rencontre entre les cultures et les imaginaires.</a:t>
            </a:r>
            <a:endParaRPr lang="fr-FR"/>
          </a:p>
          <a:p>
            <a:pPr marL="0" indent="0">
              <a:buNone/>
            </a:pPr>
            <a:r>
              <a:rPr lang="fr-FR">
                <a:solidFill>
                  <a:srgbClr val="1B1C1D"/>
                </a:solidFill>
                <a:ea typeface="+mn-lt"/>
                <a:cs typeface="+mn-lt"/>
              </a:rPr>
              <a:t>Rouen-Bobines, un festival de cinéma en plein air qui invite à partager des histoires sous les étoiles.</a:t>
            </a:r>
            <a:endParaRPr lang="fr-FR"/>
          </a:p>
        </p:txBody>
      </p:sp>
      <p:pic>
        <p:nvPicPr>
          <p:cNvPr id="3" name="Espace réservé du contenu 2">
            <a:extLst>
              <a:ext uri="{FF2B5EF4-FFF2-40B4-BE49-F238E27FC236}">
                <a16:creationId xmlns:a16="http://schemas.microsoft.com/office/drawing/2014/main" id="{BCF027E0-0D2F-A057-53BA-13AB25123678}"/>
              </a:ext>
            </a:extLst>
          </p:cNvPr>
          <p:cNvPicPr>
            <a:picLocks noGrp="1" noChangeAspect="1"/>
          </p:cNvPicPr>
          <p:nvPr>
            <p:ph sz="half" idx="2"/>
          </p:nvPr>
        </p:nvPicPr>
        <p:blipFill>
          <a:blip r:embed="rId3"/>
          <a:stretch>
            <a:fillRect/>
          </a:stretch>
        </p:blipFill>
        <p:spPr>
          <a:xfrm>
            <a:off x="2771793" y="4217174"/>
            <a:ext cx="2631597" cy="1886519"/>
          </a:xfrm>
          <a:prstGeom prst="rect">
            <a:avLst/>
          </a:prstGeom>
          <a:ln>
            <a:noFill/>
          </a:ln>
          <a:effectLst>
            <a:outerShdw blurRad="292100" dist="139700" dir="2700000" algn="tl" rotWithShape="0">
              <a:srgbClr val="333333">
                <a:alpha val="65000"/>
              </a:srgbClr>
            </a:outerShdw>
          </a:effectLst>
        </p:spPr>
      </p:pic>
      <p:sp>
        <p:nvSpPr>
          <p:cNvPr id="6" name="Espace réservé du numéro de diapositive 5">
            <a:extLst>
              <a:ext uri="{FF2B5EF4-FFF2-40B4-BE49-F238E27FC236}">
                <a16:creationId xmlns:a16="http://schemas.microsoft.com/office/drawing/2014/main" id="{FAEA3822-3DBB-41A6-8C93-47E05C8A78DA}"/>
              </a:ext>
            </a:extLst>
          </p:cNvPr>
          <p:cNvSpPr>
            <a:spLocks noGrp="1"/>
          </p:cNvSpPr>
          <p:nvPr>
            <p:ph type="sldNum" sz="quarter" idx="12"/>
          </p:nvPr>
        </p:nvSpPr>
        <p:spPr>
          <a:xfrm>
            <a:off x="8610600" y="6356350"/>
            <a:ext cx="2743200" cy="365125"/>
          </a:xfrm>
        </p:spPr>
        <p:txBody>
          <a:bodyPr rtlCol="0" anchor="ctr">
            <a:normAutofit/>
          </a:bodyPr>
          <a:lstStyle/>
          <a:p>
            <a:pPr rtl="0">
              <a:spcAft>
                <a:spcPts val="600"/>
              </a:spcAft>
            </a:pPr>
            <a:fld id="{2C18C1E5-FB55-42F5-BD6D-9CC153FCDBE6}" type="slidenum">
              <a:rPr lang="fr-FR" smtClean="0"/>
              <a:pPr rtl="0">
                <a:spcAft>
                  <a:spcPts val="600"/>
                </a:spcAft>
              </a:pPr>
              <a:t>10</a:t>
            </a:fld>
            <a:endParaRPr lang="fr-FR"/>
          </a:p>
        </p:txBody>
      </p:sp>
      <p:pic>
        <p:nvPicPr>
          <p:cNvPr id="4" name="Image 3">
            <a:extLst>
              <a:ext uri="{FF2B5EF4-FFF2-40B4-BE49-F238E27FC236}">
                <a16:creationId xmlns:a16="http://schemas.microsoft.com/office/drawing/2014/main" id="{0A218C94-5F16-1592-A270-8D3219E6BCCB}"/>
              </a:ext>
            </a:extLst>
          </p:cNvPr>
          <p:cNvPicPr>
            <a:picLocks noChangeAspect="1"/>
          </p:cNvPicPr>
          <p:nvPr/>
        </p:nvPicPr>
        <p:blipFill>
          <a:blip r:embed="rId4"/>
          <a:stretch>
            <a:fillRect/>
          </a:stretch>
        </p:blipFill>
        <p:spPr>
          <a:xfrm>
            <a:off x="284530" y="2265279"/>
            <a:ext cx="2361050" cy="1716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364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153F4F-A16A-4B8B-9227-2EB4EFA020AA}"/>
              </a:ext>
            </a:extLst>
          </p:cNvPr>
          <p:cNvSpPr>
            <a:spLocks noGrp="1"/>
          </p:cNvSpPr>
          <p:nvPr>
            <p:ph type="title"/>
          </p:nvPr>
        </p:nvSpPr>
        <p:spPr>
          <a:xfrm>
            <a:off x="1527048" y="932688"/>
            <a:ext cx="9144000" cy="2523744"/>
          </a:xfrm>
        </p:spPr>
        <p:txBody>
          <a:bodyPr rtlCol="0" anchor="b">
            <a:normAutofit/>
          </a:bodyPr>
          <a:lstStyle/>
          <a:p>
            <a:pPr rtl="0"/>
            <a:r>
              <a:rPr lang="fr-FR"/>
              <a:t>NOS PROJETS </a:t>
            </a:r>
          </a:p>
        </p:txBody>
      </p:sp>
      <p:sp>
        <p:nvSpPr>
          <p:cNvPr id="12" name="Slide Number Placeholder 4">
            <a:extLst>
              <a:ext uri="{FF2B5EF4-FFF2-40B4-BE49-F238E27FC236}">
                <a16:creationId xmlns:a16="http://schemas.microsoft.com/office/drawing/2014/main" id="{B2CC9E49-CE27-55BD-7A02-4D894775EBA8}"/>
              </a:ext>
            </a:extLst>
          </p:cNvPr>
          <p:cNvSpPr>
            <a:spLocks noGrp="1"/>
          </p:cNvSpPr>
          <p:nvPr>
            <p:ph type="sldNum" sz="quarter" idx="12"/>
          </p:nvPr>
        </p:nvSpPr>
        <p:spPr>
          <a:xfrm>
            <a:off x="8610600" y="6356350"/>
            <a:ext cx="2743200" cy="365125"/>
          </a:xfrm>
        </p:spPr>
        <p:txBody>
          <a:bodyPr/>
          <a:lstStyle/>
          <a:p>
            <a:pPr rtl="0">
              <a:spcAft>
                <a:spcPts val="600"/>
              </a:spcAft>
            </a:pPr>
            <a:fld id="{2C18C1E5-FB55-42F5-BD6D-9CC153FCDBE6}" type="slidenum">
              <a:rPr lang="fr-FR" noProof="0" smtClean="0"/>
              <a:pPr rtl="0">
                <a:spcAft>
                  <a:spcPts val="600"/>
                </a:spcAft>
              </a:pPr>
              <a:t>11</a:t>
            </a:fld>
            <a:endParaRPr lang="fr-FR" noProof="0"/>
          </a:p>
        </p:txBody>
      </p:sp>
      <p:sp>
        <p:nvSpPr>
          <p:cNvPr id="3" name="Espace réservé du texte 2">
            <a:extLst>
              <a:ext uri="{FF2B5EF4-FFF2-40B4-BE49-F238E27FC236}">
                <a16:creationId xmlns:a16="http://schemas.microsoft.com/office/drawing/2014/main" id="{4BF9879B-7534-4AE1-813D-DDCAD3281B73}"/>
              </a:ext>
            </a:extLst>
          </p:cNvPr>
          <p:cNvSpPr>
            <a:spLocks noGrp="1"/>
          </p:cNvSpPr>
          <p:nvPr>
            <p:ph type="body" sz="quarter" idx="13"/>
          </p:nvPr>
        </p:nvSpPr>
        <p:spPr>
          <a:xfrm>
            <a:off x="1527048" y="3694176"/>
            <a:ext cx="9144000" cy="1627632"/>
          </a:xfrm>
        </p:spPr>
        <p:txBody>
          <a:bodyPr rtlCol="0">
            <a:normAutofit/>
          </a:bodyPr>
          <a:lstStyle/>
          <a:p>
            <a:pPr rtl="0"/>
            <a:endParaRPr lang="fr-FR"/>
          </a:p>
          <a:p>
            <a:pPr rtl="0"/>
            <a:endParaRPr lang="fr-FR"/>
          </a:p>
        </p:txBody>
      </p:sp>
    </p:spTree>
    <p:extLst>
      <p:ext uri="{BB962C8B-B14F-4D97-AF65-F5344CB8AC3E}">
        <p14:creationId xmlns:p14="http://schemas.microsoft.com/office/powerpoint/2010/main" val="406386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30E028-B92E-0084-4BA2-053AF1DDA663}"/>
              </a:ext>
            </a:extLst>
          </p:cNvPr>
          <p:cNvSpPr>
            <a:spLocks noGrp="1"/>
          </p:cNvSpPr>
          <p:nvPr>
            <p:ph idx="1"/>
          </p:nvPr>
        </p:nvSpPr>
        <p:spPr>
          <a:xfrm>
            <a:off x="630936" y="2763489"/>
            <a:ext cx="7366605" cy="3792713"/>
          </a:xfrm>
        </p:spPr>
        <p:txBody>
          <a:bodyPr vert="horz" lIns="91440" tIns="45720" rIns="91440" bIns="45720" rtlCol="0" anchor="t">
            <a:normAutofit fontScale="92500" lnSpcReduction="20000"/>
          </a:bodyPr>
          <a:lstStyle/>
          <a:p>
            <a:r>
              <a:rPr lang="en-US" err="1">
                <a:ea typeface="+mn-lt"/>
                <a:cs typeface="+mn-lt"/>
              </a:rPr>
              <a:t>Aujourd'hui</a:t>
            </a:r>
            <a:r>
              <a:rPr lang="en-US">
                <a:ea typeface="+mn-lt"/>
                <a:cs typeface="+mn-lt"/>
              </a:rPr>
              <a:t>, </a:t>
            </a:r>
            <a:r>
              <a:rPr lang="en-US" sz="2200" b="1">
                <a:ea typeface="+mn-lt"/>
                <a:cs typeface="+mn-lt"/>
              </a:rPr>
              <a:t>La CASE (Cultures, Arts, </a:t>
            </a:r>
            <a:r>
              <a:rPr lang="en-US" sz="2200" b="1" err="1">
                <a:ea typeface="+mn-lt"/>
                <a:cs typeface="+mn-lt"/>
              </a:rPr>
              <a:t>Solidarités</a:t>
            </a:r>
            <a:r>
              <a:rPr lang="en-US" sz="2200" b="1">
                <a:ea typeface="+mn-lt"/>
                <a:cs typeface="+mn-lt"/>
              </a:rPr>
              <a:t>, </a:t>
            </a:r>
            <a:r>
              <a:rPr lang="en-US" sz="2200" b="1" err="1">
                <a:ea typeface="+mn-lt"/>
                <a:cs typeface="+mn-lt"/>
              </a:rPr>
              <a:t>Echanges</a:t>
            </a:r>
            <a:r>
              <a:rPr lang="en-US" sz="2200" b="1">
                <a:ea typeface="+mn-lt"/>
                <a:cs typeface="+mn-lt"/>
              </a:rPr>
              <a:t>) </a:t>
            </a:r>
            <a:r>
              <a:rPr lang="en-US">
                <a:ea typeface="+mn-lt"/>
                <a:cs typeface="+mn-lt"/>
              </a:rPr>
              <a:t>un espace de 220 </a:t>
            </a:r>
            <a:r>
              <a:rPr lang="en-US" err="1">
                <a:ea typeface="+mn-lt"/>
                <a:cs typeface="+mn-lt"/>
              </a:rPr>
              <a:t>mètres</a:t>
            </a:r>
            <a:r>
              <a:rPr lang="en-US">
                <a:ea typeface="+mn-lt"/>
                <a:cs typeface="+mn-lt"/>
              </a:rPr>
              <a:t> </a:t>
            </a:r>
            <a:r>
              <a:rPr lang="en-US" err="1">
                <a:ea typeface="+mn-lt"/>
                <a:cs typeface="+mn-lt"/>
              </a:rPr>
              <a:t>carrés</a:t>
            </a:r>
            <a:r>
              <a:rPr lang="en-US">
                <a:ea typeface="+mn-lt"/>
                <a:cs typeface="+mn-lt"/>
              </a:rPr>
              <a:t> au 1er étage du centre commercial Saint-Sever, qui fait figure de centre </a:t>
            </a:r>
            <a:r>
              <a:rPr lang="en-US" err="1">
                <a:ea typeface="+mn-lt"/>
                <a:cs typeface="+mn-lt"/>
              </a:rPr>
              <a:t>ville</a:t>
            </a:r>
            <a:r>
              <a:rPr lang="en-US">
                <a:ea typeface="+mn-lt"/>
                <a:cs typeface="+mn-lt"/>
              </a:rPr>
              <a:t> pour la rive gauche de Rouen, nous </a:t>
            </a:r>
            <a:r>
              <a:rPr lang="en-US" err="1">
                <a:ea typeface="+mn-lt"/>
                <a:cs typeface="+mn-lt"/>
              </a:rPr>
              <a:t>permet</a:t>
            </a:r>
            <a:r>
              <a:rPr lang="en-US">
                <a:ea typeface="+mn-lt"/>
                <a:cs typeface="+mn-lt"/>
              </a:rPr>
              <a:t> de toucher un </a:t>
            </a:r>
            <a:r>
              <a:rPr lang="en-US" err="1">
                <a:ea typeface="+mn-lt"/>
                <a:cs typeface="+mn-lt"/>
              </a:rPr>
              <a:t>nombre</a:t>
            </a:r>
            <a:r>
              <a:rPr lang="en-US">
                <a:ea typeface="+mn-lt"/>
                <a:cs typeface="+mn-lt"/>
              </a:rPr>
              <a:t> </a:t>
            </a:r>
            <a:r>
              <a:rPr lang="en-US" err="1">
                <a:ea typeface="+mn-lt"/>
                <a:cs typeface="+mn-lt"/>
              </a:rPr>
              <a:t>phénoménal</a:t>
            </a:r>
            <a:r>
              <a:rPr lang="en-US">
                <a:ea typeface="+mn-lt"/>
                <a:cs typeface="+mn-lt"/>
              </a:rPr>
              <a:t> d’habitant.e.s et de passant.e.s qui </a:t>
            </a:r>
            <a:r>
              <a:rPr lang="en-US" err="1">
                <a:ea typeface="+mn-lt"/>
                <a:cs typeface="+mn-lt"/>
              </a:rPr>
              <a:t>fréquent</a:t>
            </a:r>
            <a:r>
              <a:rPr lang="fr-FR">
                <a:ea typeface="+mn-lt"/>
                <a:cs typeface="+mn-lt"/>
              </a:rPr>
              <a:t>e</a:t>
            </a:r>
            <a:r>
              <a:rPr lang="en-US">
                <a:ea typeface="+mn-lt"/>
                <a:cs typeface="+mn-lt"/>
              </a:rPr>
              <a:t> le centre commercial. </a:t>
            </a:r>
            <a:r>
              <a:rPr lang="en-US" err="1">
                <a:ea typeface="+mn-lt"/>
                <a:cs typeface="+mn-lt"/>
              </a:rPr>
              <a:t>C’est</a:t>
            </a:r>
            <a:r>
              <a:rPr lang="en-US">
                <a:ea typeface="+mn-lt"/>
                <a:cs typeface="+mn-lt"/>
              </a:rPr>
              <a:t> un espace de </a:t>
            </a:r>
            <a:r>
              <a:rPr lang="en-US" err="1">
                <a:ea typeface="+mn-lt"/>
                <a:cs typeface="+mn-lt"/>
              </a:rPr>
              <a:t>programmation</a:t>
            </a:r>
            <a:r>
              <a:rPr lang="en-US">
                <a:ea typeface="+mn-lt"/>
                <a:cs typeface="+mn-lt"/>
              </a:rPr>
              <a:t> </a:t>
            </a:r>
            <a:r>
              <a:rPr lang="en-US" err="1">
                <a:ea typeface="+mn-lt"/>
                <a:cs typeface="+mn-lt"/>
              </a:rPr>
              <a:t>que</a:t>
            </a:r>
            <a:r>
              <a:rPr lang="en-US">
                <a:ea typeface="+mn-lt"/>
                <a:cs typeface="+mn-lt"/>
              </a:rPr>
              <a:t> nous </a:t>
            </a:r>
            <a:r>
              <a:rPr lang="en-US" err="1">
                <a:ea typeface="+mn-lt"/>
                <a:cs typeface="+mn-lt"/>
              </a:rPr>
              <a:t>co-animons</a:t>
            </a:r>
            <a:r>
              <a:rPr lang="en-US">
                <a:ea typeface="+mn-lt"/>
                <a:cs typeface="+mn-lt"/>
              </a:rPr>
              <a:t> avec l'association Cultures du </a:t>
            </a:r>
            <a:r>
              <a:rPr lang="en-US" err="1">
                <a:ea typeface="+mn-lt"/>
                <a:cs typeface="+mn-lt"/>
              </a:rPr>
              <a:t>Cœur</a:t>
            </a:r>
            <a:r>
              <a:rPr lang="en-US">
                <a:ea typeface="+mn-lt"/>
                <a:cs typeface="+mn-lt"/>
              </a:rPr>
              <a:t> Normandie (CDN). </a:t>
            </a:r>
          </a:p>
          <a:p>
            <a:r>
              <a:rPr lang="en-US">
                <a:ea typeface="+mn-lt"/>
                <a:cs typeface="+mn-lt"/>
              </a:rPr>
              <a:t>Nous </a:t>
            </a:r>
            <a:r>
              <a:rPr lang="en-US" err="1">
                <a:ea typeface="+mn-lt"/>
                <a:cs typeface="+mn-lt"/>
              </a:rPr>
              <a:t>ouvrons</a:t>
            </a:r>
            <a:r>
              <a:rPr lang="en-US">
                <a:ea typeface="+mn-lt"/>
                <a:cs typeface="+mn-lt"/>
              </a:rPr>
              <a:t> encore </a:t>
            </a:r>
            <a:r>
              <a:rPr lang="en-US" err="1">
                <a:ea typeface="+mn-lt"/>
                <a:cs typeface="+mn-lt"/>
              </a:rPr>
              <a:t>davantage</a:t>
            </a:r>
            <a:r>
              <a:rPr lang="en-US">
                <a:ea typeface="+mn-lt"/>
                <a:cs typeface="+mn-lt"/>
              </a:rPr>
              <a:t> </a:t>
            </a:r>
            <a:r>
              <a:rPr lang="en-US" err="1">
                <a:ea typeface="+mn-lt"/>
                <a:cs typeface="+mn-lt"/>
              </a:rPr>
              <a:t>notre</a:t>
            </a:r>
            <a:r>
              <a:rPr lang="en-US">
                <a:ea typeface="+mn-lt"/>
                <a:cs typeface="+mn-lt"/>
              </a:rPr>
              <a:t> pratique aux </a:t>
            </a:r>
            <a:r>
              <a:rPr lang="en-US" err="1">
                <a:ea typeface="+mn-lt"/>
                <a:cs typeface="+mn-lt"/>
              </a:rPr>
              <a:t>formes</a:t>
            </a:r>
            <a:r>
              <a:rPr lang="en-US">
                <a:ea typeface="+mn-lt"/>
                <a:cs typeface="+mn-lt"/>
              </a:rPr>
              <a:t> de rencontre et de partage. Ce lieu est un </a:t>
            </a:r>
            <a:r>
              <a:rPr lang="en-US" err="1">
                <a:ea typeface="+mn-lt"/>
                <a:cs typeface="+mn-lt"/>
              </a:rPr>
              <a:t>espace</a:t>
            </a:r>
            <a:r>
              <a:rPr lang="en-US">
                <a:ea typeface="+mn-lt"/>
                <a:cs typeface="+mn-lt"/>
              </a:rPr>
              <a:t> de vie </a:t>
            </a:r>
            <a:r>
              <a:rPr lang="en-US" err="1">
                <a:ea typeface="+mn-lt"/>
                <a:cs typeface="+mn-lt"/>
              </a:rPr>
              <a:t>sociale</a:t>
            </a:r>
            <a:r>
              <a:rPr lang="en-US">
                <a:ea typeface="+mn-lt"/>
                <a:cs typeface="+mn-lt"/>
              </a:rPr>
              <a:t> qui se </a:t>
            </a:r>
            <a:r>
              <a:rPr lang="en-US" err="1">
                <a:ea typeface="+mn-lt"/>
                <a:cs typeface="+mn-lt"/>
              </a:rPr>
              <a:t>construit</a:t>
            </a:r>
            <a:r>
              <a:rPr lang="en-US">
                <a:ea typeface="+mn-lt"/>
                <a:cs typeface="+mn-lt"/>
              </a:rPr>
              <a:t> </a:t>
            </a:r>
            <a:r>
              <a:rPr lang="en-US" err="1">
                <a:ea typeface="+mn-lt"/>
                <a:cs typeface="+mn-lt"/>
              </a:rPr>
              <a:t>en</a:t>
            </a:r>
            <a:r>
              <a:rPr lang="en-US">
                <a:ea typeface="+mn-lt"/>
                <a:cs typeface="+mn-lt"/>
              </a:rPr>
              <a:t> </a:t>
            </a:r>
            <a:r>
              <a:rPr lang="en-US" err="1">
                <a:ea typeface="+mn-lt"/>
                <a:cs typeface="+mn-lt"/>
              </a:rPr>
              <a:t>fonction</a:t>
            </a:r>
            <a:r>
              <a:rPr lang="en-US">
                <a:ea typeface="+mn-lt"/>
                <a:cs typeface="+mn-lt"/>
              </a:rPr>
              <a:t> des </a:t>
            </a:r>
            <a:r>
              <a:rPr lang="en-US" err="1">
                <a:ea typeface="+mn-lt"/>
                <a:cs typeface="+mn-lt"/>
              </a:rPr>
              <a:t>besoins</a:t>
            </a:r>
            <a:r>
              <a:rPr lang="en-US">
                <a:ea typeface="+mn-lt"/>
                <a:cs typeface="+mn-lt"/>
              </a:rPr>
              <a:t> </a:t>
            </a:r>
            <a:r>
              <a:rPr lang="en-US" err="1">
                <a:ea typeface="+mn-lt"/>
                <a:cs typeface="+mn-lt"/>
              </a:rPr>
              <a:t>exprimés</a:t>
            </a:r>
            <a:r>
              <a:rPr lang="en-US">
                <a:ea typeface="+mn-lt"/>
                <a:cs typeface="+mn-lt"/>
              </a:rPr>
              <a:t> et des envies, dans le respect des </a:t>
            </a:r>
            <a:r>
              <a:rPr lang="en-US" err="1">
                <a:ea typeface="+mn-lt"/>
                <a:cs typeface="+mn-lt"/>
              </a:rPr>
              <a:t>identités</a:t>
            </a:r>
            <a:r>
              <a:rPr lang="en-US">
                <a:ea typeface="+mn-lt"/>
                <a:cs typeface="+mn-lt"/>
              </a:rPr>
              <a:t> de </a:t>
            </a:r>
            <a:r>
              <a:rPr lang="en-US" err="1">
                <a:ea typeface="+mn-lt"/>
                <a:cs typeface="+mn-lt"/>
              </a:rPr>
              <a:t>toutes</a:t>
            </a:r>
            <a:r>
              <a:rPr lang="en-US">
                <a:ea typeface="+mn-lt"/>
                <a:cs typeface="+mn-lt"/>
              </a:rPr>
              <a:t> les </a:t>
            </a:r>
            <a:r>
              <a:rPr lang="en-US" err="1">
                <a:ea typeface="+mn-lt"/>
                <a:cs typeface="+mn-lt"/>
              </a:rPr>
              <a:t>personnes</a:t>
            </a:r>
            <a:r>
              <a:rPr lang="en-US">
                <a:ea typeface="+mn-lt"/>
                <a:cs typeface="+mn-lt"/>
              </a:rPr>
              <a:t>. </a:t>
            </a:r>
          </a:p>
          <a:p>
            <a:r>
              <a:rPr lang="en-US">
                <a:ea typeface="+mn-lt"/>
                <a:cs typeface="+mn-lt"/>
              </a:rPr>
              <a:t> </a:t>
            </a:r>
            <a:r>
              <a:rPr lang="en-US" err="1">
                <a:ea typeface="+mn-lt"/>
                <a:cs typeface="+mn-lt"/>
              </a:rPr>
              <a:t>Chaque</a:t>
            </a:r>
            <a:r>
              <a:rPr lang="en-US">
                <a:ea typeface="+mn-lt"/>
                <a:cs typeface="+mn-lt"/>
              </a:rPr>
              <a:t> </a:t>
            </a:r>
            <a:r>
              <a:rPr lang="en-US" err="1">
                <a:ea typeface="+mn-lt"/>
                <a:cs typeface="+mn-lt"/>
              </a:rPr>
              <a:t>mois</a:t>
            </a:r>
            <a:r>
              <a:rPr lang="en-US">
                <a:ea typeface="+mn-lt"/>
                <a:cs typeface="+mn-lt"/>
              </a:rPr>
              <a:t> nous </a:t>
            </a:r>
            <a:r>
              <a:rPr lang="en-US" err="1">
                <a:ea typeface="+mn-lt"/>
                <a:cs typeface="+mn-lt"/>
              </a:rPr>
              <a:t>accueillons</a:t>
            </a:r>
            <a:r>
              <a:rPr lang="en-US">
                <a:ea typeface="+mn-lt"/>
                <a:cs typeface="+mn-lt"/>
              </a:rPr>
              <a:t> </a:t>
            </a:r>
            <a:r>
              <a:rPr lang="en-US" err="1">
                <a:ea typeface="+mn-lt"/>
                <a:cs typeface="+mn-lt"/>
              </a:rPr>
              <a:t>une</a:t>
            </a:r>
            <a:r>
              <a:rPr lang="en-US">
                <a:ea typeface="+mn-lt"/>
                <a:cs typeface="+mn-lt"/>
              </a:rPr>
              <a:t> nouvelle exposition, des animations </a:t>
            </a:r>
            <a:r>
              <a:rPr lang="en-US" err="1">
                <a:ea typeface="+mn-lt"/>
                <a:cs typeface="+mn-lt"/>
              </a:rPr>
              <a:t>autour</a:t>
            </a:r>
            <a:r>
              <a:rPr lang="en-US">
                <a:ea typeface="+mn-lt"/>
                <a:cs typeface="+mn-lt"/>
              </a:rPr>
              <a:t> de la lecture, des rencontres avec </a:t>
            </a:r>
            <a:r>
              <a:rPr lang="en-US" err="1">
                <a:ea typeface="+mn-lt"/>
                <a:cs typeface="+mn-lt"/>
              </a:rPr>
              <a:t>différentes</a:t>
            </a:r>
            <a:r>
              <a:rPr lang="en-US">
                <a:ea typeface="+mn-lt"/>
                <a:cs typeface="+mn-lt"/>
              </a:rPr>
              <a:t> structures </a:t>
            </a:r>
            <a:r>
              <a:rPr lang="en-US" err="1">
                <a:ea typeface="+mn-lt"/>
                <a:cs typeface="+mn-lt"/>
              </a:rPr>
              <a:t>culturelles</a:t>
            </a:r>
            <a:r>
              <a:rPr lang="en-US">
                <a:ea typeface="+mn-lt"/>
                <a:cs typeface="+mn-lt"/>
              </a:rPr>
              <a:t>, des appropriations de l’espace par de</a:t>
            </a:r>
            <a:r>
              <a:rPr lang="fr-FR">
                <a:ea typeface="+mn-lt"/>
                <a:cs typeface="+mn-lt"/>
              </a:rPr>
              <a:t>s</a:t>
            </a:r>
            <a:r>
              <a:rPr lang="en-US">
                <a:ea typeface="+mn-lt"/>
                <a:cs typeface="+mn-lt"/>
              </a:rPr>
              <a:t> </a:t>
            </a:r>
            <a:r>
              <a:rPr lang="en-US" err="1">
                <a:ea typeface="+mn-lt"/>
                <a:cs typeface="+mn-lt"/>
              </a:rPr>
              <a:t>personnes</a:t>
            </a:r>
            <a:r>
              <a:rPr lang="en-US">
                <a:ea typeface="+mn-lt"/>
                <a:cs typeface="+mn-lt"/>
              </a:rPr>
              <a:t> </a:t>
            </a:r>
            <a:r>
              <a:rPr lang="en-US" err="1">
                <a:ea typeface="+mn-lt"/>
                <a:cs typeface="+mn-lt"/>
              </a:rPr>
              <a:t>seules</a:t>
            </a:r>
            <a:r>
              <a:rPr lang="en-US">
                <a:ea typeface="+mn-lt"/>
                <a:cs typeface="+mn-lt"/>
              </a:rPr>
              <a:t> </a:t>
            </a:r>
            <a:r>
              <a:rPr lang="en-US" err="1">
                <a:ea typeface="+mn-lt"/>
                <a:cs typeface="+mn-lt"/>
              </a:rPr>
              <a:t>ou</a:t>
            </a:r>
            <a:r>
              <a:rPr lang="en-US">
                <a:ea typeface="+mn-lt"/>
                <a:cs typeface="+mn-lt"/>
              </a:rPr>
              <a:t> en </a:t>
            </a:r>
            <a:r>
              <a:rPr lang="en-US" err="1">
                <a:ea typeface="+mn-lt"/>
                <a:cs typeface="+mn-lt"/>
              </a:rPr>
              <a:t>commun</a:t>
            </a:r>
            <a:r>
              <a:rPr lang="en-US">
                <a:ea typeface="+mn-lt"/>
                <a:cs typeface="+mn-lt"/>
              </a:rPr>
              <a:t> sur </a:t>
            </a:r>
            <a:r>
              <a:rPr lang="en-US" err="1">
                <a:ea typeface="+mn-lt"/>
                <a:cs typeface="+mn-lt"/>
              </a:rPr>
              <a:t>différents</a:t>
            </a:r>
            <a:r>
              <a:rPr lang="en-US">
                <a:ea typeface="+mn-lt"/>
                <a:cs typeface="+mn-lt"/>
              </a:rPr>
              <a:t> usages du lieu : </a:t>
            </a:r>
            <a:r>
              <a:rPr lang="en-US" err="1">
                <a:ea typeface="+mn-lt"/>
                <a:cs typeface="+mn-lt"/>
              </a:rPr>
              <a:t>allaitement</a:t>
            </a:r>
            <a:r>
              <a:rPr lang="en-US">
                <a:ea typeface="+mn-lt"/>
                <a:cs typeface="+mn-lt"/>
              </a:rPr>
              <a:t> d’un enfant, passage à la boîte à livre, </a:t>
            </a:r>
            <a:r>
              <a:rPr lang="en-US" err="1">
                <a:ea typeface="+mn-lt"/>
                <a:cs typeface="+mn-lt"/>
              </a:rPr>
              <a:t>étudiant.e.s</a:t>
            </a:r>
            <a:r>
              <a:rPr lang="en-US">
                <a:ea typeface="+mn-lt"/>
                <a:cs typeface="+mn-lt"/>
              </a:rPr>
              <a:t> pour </a:t>
            </a:r>
            <a:r>
              <a:rPr lang="en-US" err="1">
                <a:ea typeface="+mn-lt"/>
                <a:cs typeface="+mn-lt"/>
              </a:rPr>
              <a:t>travailler</a:t>
            </a:r>
            <a:r>
              <a:rPr lang="en-US">
                <a:ea typeface="+mn-lt"/>
                <a:cs typeface="+mn-lt"/>
              </a:rPr>
              <a:t>, etc.</a:t>
            </a:r>
            <a:endParaRPr lang="en-US"/>
          </a:p>
        </p:txBody>
      </p:sp>
      <p:sp>
        <p:nvSpPr>
          <p:cNvPr id="9" name="Title 8">
            <a:extLst>
              <a:ext uri="{FF2B5EF4-FFF2-40B4-BE49-F238E27FC236}">
                <a16:creationId xmlns:a16="http://schemas.microsoft.com/office/drawing/2014/main" id="{E8E7DF41-6D18-2A0E-82E0-ABD546AEB742}"/>
              </a:ext>
            </a:extLst>
          </p:cNvPr>
          <p:cNvSpPr>
            <a:spLocks noGrp="1"/>
          </p:cNvSpPr>
          <p:nvPr>
            <p:ph type="title"/>
          </p:nvPr>
        </p:nvSpPr>
        <p:spPr>
          <a:xfrm>
            <a:off x="9334406" y="-658141"/>
            <a:ext cx="5125303" cy="6837039"/>
          </a:xfrm>
        </p:spPr>
        <p:txBody>
          <a:bodyPr>
            <a:normAutofit/>
          </a:bodyPr>
          <a:lstStyle/>
          <a:p>
            <a:br>
              <a:rPr lang="en-US"/>
            </a:br>
            <a:r>
              <a:rPr lang="en-US" sz="6600">
                <a:solidFill>
                  <a:srgbClr val="FF0000"/>
                </a:solidFill>
              </a:rPr>
              <a:t>C</a:t>
            </a:r>
            <a:r>
              <a:rPr lang="en-US" sz="6600">
                <a:solidFill>
                  <a:srgbClr val="000000"/>
                </a:solidFill>
              </a:rPr>
              <a:t>ultures</a:t>
            </a:r>
            <a:br>
              <a:rPr lang="en-US" sz="6600"/>
            </a:br>
            <a:r>
              <a:rPr lang="en-US" sz="6600">
                <a:solidFill>
                  <a:srgbClr val="FF0000"/>
                </a:solidFill>
              </a:rPr>
              <a:t>A</a:t>
            </a:r>
            <a:r>
              <a:rPr lang="en-US" sz="6600"/>
              <a:t>rts</a:t>
            </a:r>
            <a:br>
              <a:rPr lang="en-US" sz="6600"/>
            </a:br>
            <a:r>
              <a:rPr lang="en-US" sz="6600" err="1">
                <a:solidFill>
                  <a:srgbClr val="FF0000"/>
                </a:solidFill>
              </a:rPr>
              <a:t>S</a:t>
            </a:r>
            <a:r>
              <a:rPr lang="en-US" sz="6600" err="1">
                <a:solidFill>
                  <a:srgbClr val="000000"/>
                </a:solidFill>
              </a:rPr>
              <a:t>olidarites</a:t>
            </a:r>
            <a:br>
              <a:rPr lang="en-US" sz="6600"/>
            </a:br>
            <a:r>
              <a:rPr lang="en-US" sz="6600" err="1">
                <a:solidFill>
                  <a:srgbClr val="FF0000"/>
                </a:solidFill>
              </a:rPr>
              <a:t>e</a:t>
            </a:r>
            <a:r>
              <a:rPr lang="en-US" sz="6600" err="1">
                <a:solidFill>
                  <a:srgbClr val="000000"/>
                </a:solidFill>
              </a:rPr>
              <a:t>changes</a:t>
            </a:r>
            <a:r>
              <a:rPr lang="en-US" sz="6600"/>
              <a:t> </a:t>
            </a:r>
          </a:p>
        </p:txBody>
      </p:sp>
      <p:pic>
        <p:nvPicPr>
          <p:cNvPr id="2" name="Picture 1">
            <a:extLst>
              <a:ext uri="{FF2B5EF4-FFF2-40B4-BE49-F238E27FC236}">
                <a16:creationId xmlns:a16="http://schemas.microsoft.com/office/drawing/2014/main" id="{B836F0EB-C616-394F-4F15-FFDF064A968A}"/>
              </a:ext>
            </a:extLst>
          </p:cNvPr>
          <p:cNvPicPr>
            <a:picLocks noChangeAspect="1"/>
          </p:cNvPicPr>
          <p:nvPr/>
        </p:nvPicPr>
        <p:blipFill>
          <a:blip r:embed="rId2"/>
          <a:stretch>
            <a:fillRect/>
          </a:stretch>
        </p:blipFill>
        <p:spPr>
          <a:xfrm>
            <a:off x="2714622" y="-11907"/>
            <a:ext cx="1857377" cy="1678782"/>
          </a:xfrm>
          <a:prstGeom prst="rect">
            <a:avLst/>
          </a:prstGeom>
        </p:spPr>
      </p:pic>
      <p:pic>
        <p:nvPicPr>
          <p:cNvPr id="3" name="Picture 2">
            <a:extLst>
              <a:ext uri="{FF2B5EF4-FFF2-40B4-BE49-F238E27FC236}">
                <a16:creationId xmlns:a16="http://schemas.microsoft.com/office/drawing/2014/main" id="{5020D370-BF3F-E53E-DB15-BD3B04DBBB3B}"/>
              </a:ext>
            </a:extLst>
          </p:cNvPr>
          <p:cNvPicPr>
            <a:picLocks noChangeAspect="1"/>
          </p:cNvPicPr>
          <p:nvPr/>
        </p:nvPicPr>
        <p:blipFill>
          <a:blip r:embed="rId3"/>
          <a:stretch>
            <a:fillRect/>
          </a:stretch>
        </p:blipFill>
        <p:spPr>
          <a:xfrm>
            <a:off x="9144000" y="0"/>
            <a:ext cx="3048001" cy="1654970"/>
          </a:xfrm>
          <a:prstGeom prst="rect">
            <a:avLst/>
          </a:prstGeom>
        </p:spPr>
      </p:pic>
      <p:pic>
        <p:nvPicPr>
          <p:cNvPr id="4" name="Picture 3">
            <a:extLst>
              <a:ext uri="{FF2B5EF4-FFF2-40B4-BE49-F238E27FC236}">
                <a16:creationId xmlns:a16="http://schemas.microsoft.com/office/drawing/2014/main" id="{66992445-DBA0-7375-5EE9-752F453CD388}"/>
              </a:ext>
            </a:extLst>
          </p:cNvPr>
          <p:cNvPicPr>
            <a:picLocks noChangeAspect="1"/>
          </p:cNvPicPr>
          <p:nvPr/>
        </p:nvPicPr>
        <p:blipFill>
          <a:blip r:embed="rId4"/>
          <a:stretch>
            <a:fillRect/>
          </a:stretch>
        </p:blipFill>
        <p:spPr>
          <a:xfrm>
            <a:off x="4572000" y="0"/>
            <a:ext cx="2702719" cy="1654971"/>
          </a:xfrm>
          <a:prstGeom prst="rect">
            <a:avLst/>
          </a:prstGeom>
        </p:spPr>
      </p:pic>
      <p:pic>
        <p:nvPicPr>
          <p:cNvPr id="5" name="Picture 4">
            <a:extLst>
              <a:ext uri="{FF2B5EF4-FFF2-40B4-BE49-F238E27FC236}">
                <a16:creationId xmlns:a16="http://schemas.microsoft.com/office/drawing/2014/main" id="{81DB1A7A-C7C7-A163-08DB-84D28291669D}"/>
              </a:ext>
            </a:extLst>
          </p:cNvPr>
          <p:cNvPicPr>
            <a:picLocks noChangeAspect="1"/>
          </p:cNvPicPr>
          <p:nvPr/>
        </p:nvPicPr>
        <p:blipFill>
          <a:blip r:embed="rId5"/>
          <a:stretch>
            <a:fillRect/>
          </a:stretch>
        </p:blipFill>
        <p:spPr>
          <a:xfrm>
            <a:off x="7275820" y="0"/>
            <a:ext cx="1867079" cy="1666877"/>
          </a:xfrm>
          <a:prstGeom prst="rect">
            <a:avLst/>
          </a:prstGeom>
        </p:spPr>
      </p:pic>
      <p:sp>
        <p:nvSpPr>
          <p:cNvPr id="8" name="TextBox 7">
            <a:extLst>
              <a:ext uri="{FF2B5EF4-FFF2-40B4-BE49-F238E27FC236}">
                <a16:creationId xmlns:a16="http://schemas.microsoft.com/office/drawing/2014/main" id="{271DB446-A765-3597-93F4-1183B0921960}"/>
              </a:ext>
            </a:extLst>
          </p:cNvPr>
          <p:cNvSpPr txBox="1"/>
          <p:nvPr/>
        </p:nvSpPr>
        <p:spPr>
          <a:xfrm>
            <a:off x="8457548" y="2008410"/>
            <a:ext cx="21235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a:latin typeface="The Serif Hand Black"/>
              </a:rPr>
              <a:t>LA</a:t>
            </a:r>
          </a:p>
        </p:txBody>
      </p:sp>
      <p:pic>
        <p:nvPicPr>
          <p:cNvPr id="12" name="Picture 11">
            <a:extLst>
              <a:ext uri="{FF2B5EF4-FFF2-40B4-BE49-F238E27FC236}">
                <a16:creationId xmlns:a16="http://schemas.microsoft.com/office/drawing/2014/main" id="{2F5EEA20-45D6-3EF5-2841-315DA9DF45E1}"/>
              </a:ext>
            </a:extLst>
          </p:cNvPr>
          <p:cNvPicPr>
            <a:picLocks noChangeAspect="1"/>
          </p:cNvPicPr>
          <p:nvPr/>
        </p:nvPicPr>
        <p:blipFill>
          <a:blip r:embed="rId6"/>
          <a:stretch>
            <a:fillRect/>
          </a:stretch>
        </p:blipFill>
        <p:spPr>
          <a:xfrm>
            <a:off x="11906" y="-38101"/>
            <a:ext cx="2702719" cy="1707359"/>
          </a:xfrm>
          <a:prstGeom prst="rect">
            <a:avLst/>
          </a:prstGeom>
        </p:spPr>
      </p:pic>
      <p:sp>
        <p:nvSpPr>
          <p:cNvPr id="14" name="TextBox 13">
            <a:extLst>
              <a:ext uri="{FF2B5EF4-FFF2-40B4-BE49-F238E27FC236}">
                <a16:creationId xmlns:a16="http://schemas.microsoft.com/office/drawing/2014/main" id="{16D31006-A392-8D11-958D-275916F901B1}"/>
              </a:ext>
            </a:extLst>
          </p:cNvPr>
          <p:cNvSpPr txBox="1"/>
          <p:nvPr/>
        </p:nvSpPr>
        <p:spPr>
          <a:xfrm>
            <a:off x="11264670" y="6366284"/>
            <a:ext cx="7851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12</a:t>
            </a:r>
          </a:p>
        </p:txBody>
      </p:sp>
    </p:spTree>
    <p:extLst>
      <p:ext uri="{BB962C8B-B14F-4D97-AF65-F5344CB8AC3E}">
        <p14:creationId xmlns:p14="http://schemas.microsoft.com/office/powerpoint/2010/main" val="84498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6002-E7C9-43AE-8B63-5ABE487D94F9}"/>
              </a:ext>
            </a:extLst>
          </p:cNvPr>
          <p:cNvSpPr>
            <a:spLocks noGrp="1"/>
          </p:cNvSpPr>
          <p:nvPr>
            <p:ph type="title"/>
          </p:nvPr>
        </p:nvSpPr>
        <p:spPr/>
        <p:txBody>
          <a:bodyPr rtlCol="0"/>
          <a:lstStyle/>
          <a:p>
            <a:pPr rtl="0"/>
            <a:r>
              <a:rPr lang="fr-FR"/>
              <a:t>Théâtre à la cité </a:t>
            </a:r>
          </a:p>
        </p:txBody>
      </p:sp>
      <p:sp>
        <p:nvSpPr>
          <p:cNvPr id="17" name="Espace réservé du contenu 16">
            <a:extLst>
              <a:ext uri="{FF2B5EF4-FFF2-40B4-BE49-F238E27FC236}">
                <a16:creationId xmlns:a16="http://schemas.microsoft.com/office/drawing/2014/main" id="{373034D9-ED6D-4A5A-A8F5-A417D26C5A0F}"/>
              </a:ext>
            </a:extLst>
          </p:cNvPr>
          <p:cNvSpPr>
            <a:spLocks noGrp="1"/>
          </p:cNvSpPr>
          <p:nvPr>
            <p:ph sz="quarter" idx="4294967295"/>
          </p:nvPr>
        </p:nvSpPr>
        <p:spPr>
          <a:xfrm>
            <a:off x="8183000" y="1711240"/>
            <a:ext cx="4012925" cy="3573569"/>
          </a:xfrm>
        </p:spPr>
        <p:txBody>
          <a:bodyPr vert="horz" lIns="91440" tIns="45720" rIns="91440" bIns="45720" rtlCol="0" anchor="t">
            <a:noAutofit/>
          </a:bodyPr>
          <a:lstStyle/>
          <a:p>
            <a:pPr marL="0" indent="0">
              <a:buNone/>
            </a:pPr>
            <a:r>
              <a:rPr lang="fr-FR" sz="1800" i="1">
                <a:effectLst/>
                <a:ea typeface="Arial" panose="020B0604020202020204" pitchFamily="34" charset="0"/>
              </a:rPr>
              <a:t>Théâtre à la Cité</a:t>
            </a:r>
            <a:r>
              <a:rPr lang="fr-FR" sz="1800">
                <a:effectLst/>
                <a:ea typeface="Arial" panose="020B0604020202020204" pitchFamily="34" charset="0"/>
              </a:rPr>
              <a:t>, c’est bien plus qu’une programmation artistique </a:t>
            </a:r>
            <a:br>
              <a:rPr lang="fr-FR" sz="1800">
                <a:effectLst/>
                <a:ea typeface="Arial" panose="020B0604020202020204" pitchFamily="34" charset="0"/>
              </a:rPr>
            </a:br>
            <a:r>
              <a:rPr lang="fr-FR" sz="1800">
                <a:effectLst/>
                <a:ea typeface="Arial" panose="020B0604020202020204" pitchFamily="34" charset="0"/>
              </a:rPr>
              <a:t>c’est un espace où l’on se rassemble, où l’on débat, où l’on rit, où l’on se reconnaît. </a:t>
            </a:r>
          </a:p>
          <a:p>
            <a:pPr marL="0" indent="0">
              <a:buNone/>
            </a:pPr>
            <a:br>
              <a:rPr lang="fr-FR" sz="1800">
                <a:effectLst/>
                <a:ea typeface="Arial" panose="020B0604020202020204" pitchFamily="34" charset="0"/>
              </a:rPr>
            </a:br>
            <a:r>
              <a:rPr lang="fr-FR" sz="1800">
                <a:effectLst/>
                <a:ea typeface="Arial" panose="020B0604020202020204" pitchFamily="34" charset="0"/>
              </a:rPr>
              <a:t>Chaque édition </a:t>
            </a:r>
            <a:r>
              <a:rPr lang="fr-FR" sz="1800"/>
              <a:t>révèle la même évidence : lorsque l’art circule librement, la confiance se tisse, les regards changent, les liens se renforcent.</a:t>
            </a:r>
            <a:endParaRPr lang="en-US"/>
          </a:p>
          <a:p>
            <a:pPr marL="0" indent="0">
              <a:buNone/>
            </a:pPr>
            <a:r>
              <a:rPr lang="fr-FR" sz="1800"/>
              <a:t>Les </a:t>
            </a:r>
            <a:r>
              <a:rPr lang="fr-FR" sz="1800" err="1"/>
              <a:t>habitant·e·s</a:t>
            </a:r>
            <a:r>
              <a:rPr lang="fr-FR" sz="1800"/>
              <a:t> ne sont pas seulement spectateurs, spectatrices : </a:t>
            </a:r>
            <a:br>
              <a:rPr lang="fr-FR" sz="1800"/>
            </a:br>
            <a:r>
              <a:rPr lang="fr-FR" sz="1800"/>
              <a:t>ils participent au choix des spectacles, accompagnent la diffusion locale de l’information, accueillent les publics. </a:t>
            </a:r>
            <a:br>
              <a:rPr lang="fr-FR" sz="1800"/>
            </a:br>
            <a:endParaRPr lang="fr-FR" sz="1800" b="1"/>
          </a:p>
        </p:txBody>
      </p:sp>
      <p:sp>
        <p:nvSpPr>
          <p:cNvPr id="9" name="Espace réservé du numéro de diapositive 8">
            <a:extLst>
              <a:ext uri="{FF2B5EF4-FFF2-40B4-BE49-F238E27FC236}">
                <a16:creationId xmlns:a16="http://schemas.microsoft.com/office/drawing/2014/main" id="{5BDE6EC3-B267-47CD-BA6E-B197B502B476}"/>
              </a:ext>
            </a:extLst>
          </p:cNvPr>
          <p:cNvSpPr>
            <a:spLocks noGrp="1"/>
          </p:cNvSpPr>
          <p:nvPr>
            <p:ph type="sldNum" sz="quarter" idx="4294967295"/>
          </p:nvPr>
        </p:nvSpPr>
        <p:spPr>
          <a:xfrm>
            <a:off x="9448800" y="6356350"/>
            <a:ext cx="2743200" cy="365125"/>
          </a:xfrm>
        </p:spPr>
        <p:txBody>
          <a:bodyPr rtlCol="0"/>
          <a:lstStyle/>
          <a:p>
            <a:pPr rtl="0"/>
            <a:fld id="{2C18C1E5-FB55-42F5-BD6D-9CC153FCDBE6}" type="slidenum">
              <a:rPr lang="fr-FR" smtClean="0"/>
              <a:pPr rtl="0"/>
              <a:t>13</a:t>
            </a:fld>
            <a:endParaRPr lang="fr-FR"/>
          </a:p>
        </p:txBody>
      </p:sp>
      <p:sp>
        <p:nvSpPr>
          <p:cNvPr id="10" name="ZoneTexte 9">
            <a:extLst>
              <a:ext uri="{FF2B5EF4-FFF2-40B4-BE49-F238E27FC236}">
                <a16:creationId xmlns:a16="http://schemas.microsoft.com/office/drawing/2014/main" id="{CFF90FF9-AB8B-B0BB-46AF-3F1E5397C8DA}"/>
              </a:ext>
            </a:extLst>
          </p:cNvPr>
          <p:cNvSpPr txBox="1"/>
          <p:nvPr/>
        </p:nvSpPr>
        <p:spPr>
          <a:xfrm>
            <a:off x="5180219" y="2515980"/>
            <a:ext cx="1828800" cy="1828800"/>
          </a:xfrm>
          <a:prstGeom prst="rect">
            <a:avLst/>
          </a:prstGeom>
          <a:noFill/>
        </p:spPr>
        <p:txBody>
          <a:bodyPr wrap="square" rtlCol="0">
            <a:spAutoFit/>
          </a:bodyPr>
          <a:lstStyle/>
          <a:p>
            <a:pPr algn="l"/>
            <a:endParaRPr lang="fr-FR"/>
          </a:p>
        </p:txBody>
      </p:sp>
      <p:sp>
        <p:nvSpPr>
          <p:cNvPr id="11" name="ZoneTexte 10">
            <a:extLst>
              <a:ext uri="{FF2B5EF4-FFF2-40B4-BE49-F238E27FC236}">
                <a16:creationId xmlns:a16="http://schemas.microsoft.com/office/drawing/2014/main" id="{AD429F27-1147-118C-3A36-EA79805D36D5}"/>
              </a:ext>
            </a:extLst>
          </p:cNvPr>
          <p:cNvSpPr txBox="1"/>
          <p:nvPr/>
        </p:nvSpPr>
        <p:spPr>
          <a:xfrm>
            <a:off x="8317321" y="397239"/>
            <a:ext cx="3389249" cy="1283040"/>
          </a:xfrm>
          <a:prstGeom prst="rect">
            <a:avLst/>
          </a:prstGeom>
        </p:spPr>
        <p:txBody>
          <a:bodyPr vert="horz" lIns="91440" tIns="45720" rIns="91440" bIns="45720" rtlCol="0" anchor="b">
            <a:normAutofit lnSpcReduction="10000"/>
          </a:bodyPr>
          <a:lstStyle>
            <a:lvl1pPr>
              <a:lnSpc>
                <a:spcPct val="100000"/>
              </a:lnSpc>
              <a:spcBef>
                <a:spcPct val="0"/>
              </a:spcBef>
              <a:buNone/>
              <a:defRPr sz="5400">
                <a:latin typeface="+mj-lt"/>
                <a:ea typeface="+mj-ea"/>
                <a:cs typeface="+mj-cs"/>
              </a:defRPr>
            </a:lvl1pPr>
          </a:lstStyle>
          <a:p>
            <a:r>
              <a:rPr lang="fr-FR" sz="4100"/>
              <a:t>Un projet qui met l’humain au centre :</a:t>
            </a:r>
          </a:p>
        </p:txBody>
      </p:sp>
      <p:sp>
        <p:nvSpPr>
          <p:cNvPr id="13" name="Espace réservé du contenu 12">
            <a:extLst>
              <a:ext uri="{FF2B5EF4-FFF2-40B4-BE49-F238E27FC236}">
                <a16:creationId xmlns:a16="http://schemas.microsoft.com/office/drawing/2014/main" id="{293A7E30-B9B1-738C-9782-7478631A9D52}"/>
              </a:ext>
            </a:extLst>
          </p:cNvPr>
          <p:cNvSpPr>
            <a:spLocks noGrp="1"/>
          </p:cNvSpPr>
          <p:nvPr>
            <p:ph idx="1"/>
          </p:nvPr>
        </p:nvSpPr>
        <p:spPr>
          <a:xfrm>
            <a:off x="622930" y="2815700"/>
            <a:ext cx="3931920" cy="3383280"/>
          </a:xfrm>
        </p:spPr>
        <p:txBody>
          <a:bodyPr>
            <a:normAutofit/>
          </a:bodyPr>
          <a:lstStyle/>
          <a:p>
            <a:r>
              <a:rPr lang="fr-FR" sz="1800">
                <a:effectLst/>
                <a:ea typeface="Arial" panose="020B0604020202020204" pitchFamily="34" charset="0"/>
              </a:rPr>
              <a:t>Dans les quartiers </a:t>
            </a:r>
            <a:r>
              <a:rPr lang="fr-FR" sz="1800" err="1">
                <a:effectLst/>
                <a:ea typeface="Arial" panose="020B0604020202020204" pitchFamily="34" charset="0"/>
              </a:rPr>
              <a:t>Grammont</a:t>
            </a:r>
            <a:r>
              <a:rPr lang="fr-FR" sz="1800">
                <a:effectLst/>
                <a:ea typeface="Arial" panose="020B0604020202020204" pitchFamily="34" charset="0"/>
              </a:rPr>
              <a:t>, Saint-Sever et Orléans, le théâtre sort des salles pour rencontrer celles et ceux qui n’y vont jamais. Depuis plusieurs années, </a:t>
            </a:r>
            <a:r>
              <a:rPr lang="fr-FR" sz="1800" i="1">
                <a:effectLst/>
                <a:ea typeface="Arial" panose="020B0604020202020204" pitchFamily="34" charset="0"/>
              </a:rPr>
              <a:t>Théâtre à la Cité</a:t>
            </a:r>
            <a:r>
              <a:rPr lang="fr-FR" sz="1800">
                <a:effectLst/>
                <a:ea typeface="Arial" panose="020B0604020202020204" pitchFamily="34" charset="0"/>
              </a:rPr>
              <a:t>  transforme les places, les parcs en véritables scènes ouvertes, où l’art devient un langage commun, un prétexte à se retrouver, à dialoguer, à questionner le monde.</a:t>
            </a:r>
          </a:p>
          <a:p>
            <a:endParaRPr lang="fr-FR" sz="1800">
              <a:effectLst/>
              <a:ea typeface="Arial" panose="020B0604020202020204" pitchFamily="34" charset="0"/>
            </a:endParaRPr>
          </a:p>
          <a:p>
            <a:r>
              <a:rPr lang="fr-FR" sz="1800">
                <a:effectLst/>
                <a:ea typeface="Arial" panose="020B0604020202020204" pitchFamily="34" charset="0"/>
              </a:rPr>
              <a:t>La Youle Compagnie poursuit cette aventure essentielle dans le but </a:t>
            </a:r>
            <a:r>
              <a:rPr lang="fr-FR" sz="1800" b="1">
                <a:effectLst/>
                <a:ea typeface="Arial" panose="020B0604020202020204" pitchFamily="34" charset="0"/>
              </a:rPr>
              <a:t>d’offrir gratuitement, au plus près des habitant·e·s, une saison de spectacles vivants, exigeants, généreux et profondément humains.</a:t>
            </a:r>
            <a:endParaRPr lang="fr-FR" sz="1800">
              <a:effectLst/>
              <a:ea typeface="Arial" panose="020B0604020202020204" pitchFamily="34" charset="0"/>
            </a:endParaRPr>
          </a:p>
          <a:p>
            <a:endParaRPr lang="fr-FR"/>
          </a:p>
        </p:txBody>
      </p:sp>
      <p:sp>
        <p:nvSpPr>
          <p:cNvPr id="19" name="ZoneTexte 18">
            <a:extLst>
              <a:ext uri="{FF2B5EF4-FFF2-40B4-BE49-F238E27FC236}">
                <a16:creationId xmlns:a16="http://schemas.microsoft.com/office/drawing/2014/main" id="{6F677325-4458-39C8-1907-3A666D41B8E7}"/>
              </a:ext>
            </a:extLst>
          </p:cNvPr>
          <p:cNvSpPr txBox="1"/>
          <p:nvPr/>
        </p:nvSpPr>
        <p:spPr>
          <a:xfrm>
            <a:off x="5184706" y="2520454"/>
            <a:ext cx="1828800" cy="1828800"/>
          </a:xfrm>
          <a:prstGeom prst="rect">
            <a:avLst/>
          </a:prstGeom>
          <a:noFill/>
        </p:spPr>
        <p:txBody>
          <a:bodyPr wrap="square" rtlCol="0">
            <a:spAutoFit/>
          </a:bodyPr>
          <a:lstStyle/>
          <a:p>
            <a:pPr algn="l"/>
            <a:endParaRPr lang="fr-FR"/>
          </a:p>
        </p:txBody>
      </p:sp>
      <p:sp>
        <p:nvSpPr>
          <p:cNvPr id="20" name="ZoneTexte 19">
            <a:extLst>
              <a:ext uri="{FF2B5EF4-FFF2-40B4-BE49-F238E27FC236}">
                <a16:creationId xmlns:a16="http://schemas.microsoft.com/office/drawing/2014/main" id="{3688FED1-2A6F-48AE-70D9-BFE7693C1635}"/>
              </a:ext>
            </a:extLst>
          </p:cNvPr>
          <p:cNvSpPr txBox="1"/>
          <p:nvPr/>
        </p:nvSpPr>
        <p:spPr>
          <a:xfrm>
            <a:off x="5184706" y="2520454"/>
            <a:ext cx="1828800" cy="1828800"/>
          </a:xfrm>
          <a:prstGeom prst="rect">
            <a:avLst/>
          </a:prstGeom>
          <a:noFill/>
        </p:spPr>
        <p:txBody>
          <a:bodyPr wrap="square" rtlCol="0">
            <a:spAutoFit/>
          </a:bodyPr>
          <a:lstStyle/>
          <a:p>
            <a:pPr algn="l"/>
            <a:endParaRPr lang="fr-FR"/>
          </a:p>
        </p:txBody>
      </p:sp>
      <p:sp>
        <p:nvSpPr>
          <p:cNvPr id="21" name="ZoneTexte 20">
            <a:extLst>
              <a:ext uri="{FF2B5EF4-FFF2-40B4-BE49-F238E27FC236}">
                <a16:creationId xmlns:a16="http://schemas.microsoft.com/office/drawing/2014/main" id="{02BCEC3B-A546-EC16-A10C-042BF1D755D7}"/>
              </a:ext>
            </a:extLst>
          </p:cNvPr>
          <p:cNvSpPr txBox="1"/>
          <p:nvPr/>
        </p:nvSpPr>
        <p:spPr>
          <a:xfrm>
            <a:off x="5184706" y="2520454"/>
            <a:ext cx="1828800" cy="1828800"/>
          </a:xfrm>
          <a:prstGeom prst="rect">
            <a:avLst/>
          </a:prstGeom>
          <a:noFill/>
        </p:spPr>
        <p:txBody>
          <a:bodyPr wrap="square" rtlCol="0">
            <a:spAutoFit/>
          </a:bodyPr>
          <a:lstStyle/>
          <a:p>
            <a:pPr algn="l"/>
            <a:endParaRPr lang="fr-FR"/>
          </a:p>
        </p:txBody>
      </p:sp>
      <p:sp>
        <p:nvSpPr>
          <p:cNvPr id="22" name="ZoneTexte 21">
            <a:extLst>
              <a:ext uri="{FF2B5EF4-FFF2-40B4-BE49-F238E27FC236}">
                <a16:creationId xmlns:a16="http://schemas.microsoft.com/office/drawing/2014/main" id="{1387903F-EBF1-A555-897F-C636F793C6D7}"/>
              </a:ext>
            </a:extLst>
          </p:cNvPr>
          <p:cNvSpPr txBox="1"/>
          <p:nvPr/>
        </p:nvSpPr>
        <p:spPr>
          <a:xfrm>
            <a:off x="5184706" y="2520454"/>
            <a:ext cx="1828800" cy="1828800"/>
          </a:xfrm>
          <a:prstGeom prst="rect">
            <a:avLst/>
          </a:prstGeom>
          <a:noFill/>
        </p:spPr>
        <p:txBody>
          <a:bodyPr wrap="square" rtlCol="0">
            <a:spAutoFit/>
          </a:bodyPr>
          <a:lstStyle/>
          <a:p>
            <a:pPr algn="l"/>
            <a:endParaRPr lang="fr-FR"/>
          </a:p>
        </p:txBody>
      </p:sp>
      <p:sp>
        <p:nvSpPr>
          <p:cNvPr id="5" name="TextBox 4">
            <a:extLst>
              <a:ext uri="{FF2B5EF4-FFF2-40B4-BE49-F238E27FC236}">
                <a16:creationId xmlns:a16="http://schemas.microsoft.com/office/drawing/2014/main" id="{C52029E4-AD88-AB65-529F-E5DEA67DD8CA}"/>
              </a:ext>
            </a:extLst>
          </p:cNvPr>
          <p:cNvSpPr txBox="1"/>
          <p:nvPr/>
        </p:nvSpPr>
        <p:spPr>
          <a:xfrm>
            <a:off x="8193709" y="5211513"/>
            <a:ext cx="4112301" cy="9887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1000"/>
              </a:spcBef>
            </a:pPr>
            <a:r>
              <a:rPr lang="fr-FR"/>
              <a:t>Dans ces quartiers parfois marqués par l’isolement ou les fractures sociales, offrir un accès direct à la création contemporaine devient un geste puissant, presque essentiel.</a:t>
            </a:r>
            <a:endParaRPr lang="en-US"/>
          </a:p>
        </p:txBody>
      </p:sp>
      <p:pic>
        <p:nvPicPr>
          <p:cNvPr id="24" name="Picture 23">
            <a:extLst>
              <a:ext uri="{FF2B5EF4-FFF2-40B4-BE49-F238E27FC236}">
                <a16:creationId xmlns:a16="http://schemas.microsoft.com/office/drawing/2014/main" id="{788919FD-C4F6-5EB8-E3D7-3E34BD2C2C03}"/>
              </a:ext>
            </a:extLst>
          </p:cNvPr>
          <p:cNvPicPr>
            <a:picLocks noChangeAspect="1"/>
          </p:cNvPicPr>
          <p:nvPr/>
        </p:nvPicPr>
        <p:blipFill>
          <a:blip r:embed="rId3"/>
          <a:stretch>
            <a:fillRect/>
          </a:stretch>
        </p:blipFill>
        <p:spPr>
          <a:xfrm>
            <a:off x="4746838" y="1249680"/>
            <a:ext cx="3206323" cy="477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361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contenu 14">
            <a:extLst>
              <a:ext uri="{FF2B5EF4-FFF2-40B4-BE49-F238E27FC236}">
                <a16:creationId xmlns:a16="http://schemas.microsoft.com/office/drawing/2014/main" id="{91B932A8-2C41-4CC8-B93B-6E5AD145A60B}"/>
              </a:ext>
            </a:extLst>
          </p:cNvPr>
          <p:cNvSpPr>
            <a:spLocks noGrp="1"/>
          </p:cNvSpPr>
          <p:nvPr>
            <p:ph idx="1"/>
          </p:nvPr>
        </p:nvSpPr>
        <p:spPr>
          <a:xfrm>
            <a:off x="712095" y="2598411"/>
            <a:ext cx="3508262" cy="1754326"/>
          </a:xfrm>
        </p:spPr>
        <p:txBody>
          <a:bodyPr vert="horz" lIns="91440" tIns="45720" rIns="91440" bIns="45720" rtlCol="0" anchor="t">
            <a:noAutofit/>
          </a:bodyPr>
          <a:lstStyle/>
          <a:p>
            <a:r>
              <a:rPr lang="fr-FR" sz="1800">
                <a:highlight>
                  <a:srgbClr val="FFFFFF"/>
                </a:highlight>
                <a:cs typeface="Arial"/>
              </a:rPr>
              <a:t>Dans le quartier Grammont et ses environs, le cinéma devient chaque été un point de rencontre, un prétexte pour se parler, s’écouter, se comprendre. Avec </a:t>
            </a:r>
            <a:r>
              <a:rPr lang="fr-FR" sz="1800" i="1">
                <a:highlight>
                  <a:srgbClr val="FFFFFF"/>
                </a:highlight>
                <a:cs typeface="Arial"/>
              </a:rPr>
              <a:t>Rouen Bobines</a:t>
            </a:r>
            <a:r>
              <a:rPr lang="fr-FR" sz="1800">
                <a:highlight>
                  <a:srgbClr val="FFFFFF"/>
                </a:highlight>
                <a:cs typeface="Arial"/>
              </a:rPr>
              <a:t>, </a:t>
            </a:r>
            <a:r>
              <a:rPr lang="fr-FR" sz="1800" err="1">
                <a:highlight>
                  <a:srgbClr val="FFFFFF"/>
                </a:highlight>
                <a:cs typeface="Arial"/>
              </a:rPr>
              <a:t>Youle</a:t>
            </a:r>
            <a:r>
              <a:rPr lang="fr-FR" sz="1800">
                <a:highlight>
                  <a:srgbClr val="FFFFFF"/>
                </a:highlight>
                <a:cs typeface="Arial"/>
              </a:rPr>
              <a:t> Compagnie fait </a:t>
            </a:r>
            <a:r>
              <a:rPr lang="fr-FR" sz="1800" b="0" i="0" u="none">
                <a:highlight>
                  <a:srgbClr val="FFFFFF"/>
                </a:highlight>
                <a:cs typeface="Arial"/>
              </a:rPr>
              <a:t>du </a:t>
            </a:r>
            <a:r>
              <a:rPr lang="fr-FR" sz="1800">
                <a:highlight>
                  <a:srgbClr val="FFFFFF"/>
                </a:highlight>
                <a:cs typeface="Arial"/>
              </a:rPr>
              <a:t>septième art un outil de partage</a:t>
            </a:r>
            <a:r>
              <a:rPr lang="fr-FR" sz="1800" b="0" i="0" u="none">
                <a:highlight>
                  <a:srgbClr val="FFFFFF"/>
                </a:highlight>
                <a:cs typeface="Arial"/>
              </a:rPr>
              <a:t>, </a:t>
            </a:r>
            <a:r>
              <a:rPr lang="fr-FR" sz="1800">
                <a:highlight>
                  <a:srgbClr val="FFFFFF"/>
                </a:highlight>
                <a:cs typeface="Arial"/>
              </a:rPr>
              <a:t>d’éducation populaire </a:t>
            </a:r>
            <a:r>
              <a:rPr lang="fr-FR" sz="1800" b="0" i="0" u="none">
                <a:highlight>
                  <a:srgbClr val="FFFFFF"/>
                </a:highlight>
                <a:cs typeface="Arial"/>
              </a:rPr>
              <a:t>et </a:t>
            </a:r>
            <a:r>
              <a:rPr lang="fr-FR" sz="1800">
                <a:highlight>
                  <a:srgbClr val="FFFFFF"/>
                </a:highlight>
                <a:cs typeface="Arial"/>
              </a:rPr>
              <a:t>de sensibilisation, au service de toutes les générations</a:t>
            </a:r>
            <a:r>
              <a:rPr lang="fr-FR" sz="1800" b="0" i="0" u="none">
                <a:highlight>
                  <a:srgbClr val="FFFFFF"/>
                </a:highlight>
                <a:cs typeface="Arial"/>
              </a:rPr>
              <a:t>.</a:t>
            </a:r>
            <a:r>
              <a:rPr lang="fr-FR" sz="1800">
                <a:highlight>
                  <a:srgbClr val="FFFFFF"/>
                </a:highlight>
                <a:cs typeface="Arial"/>
              </a:rPr>
              <a:t> </a:t>
            </a:r>
            <a:endParaRPr lang="fr" sz="1800" i="1">
              <a:highlight>
                <a:srgbClr val="FFFFFF"/>
              </a:highlight>
              <a:cs typeface="Arial"/>
            </a:endParaRPr>
          </a:p>
          <a:p>
            <a:endParaRPr lang="fr-FR" sz="1800" u="none">
              <a:highlight>
                <a:srgbClr val="FFFFFF"/>
              </a:highlight>
              <a:cs typeface="Arial"/>
            </a:endParaRPr>
          </a:p>
        </p:txBody>
      </p:sp>
      <p:sp>
        <p:nvSpPr>
          <p:cNvPr id="9" name="Espace réservé du numéro de diapositive 8">
            <a:extLst>
              <a:ext uri="{FF2B5EF4-FFF2-40B4-BE49-F238E27FC236}">
                <a16:creationId xmlns:a16="http://schemas.microsoft.com/office/drawing/2014/main" id="{5BDE6EC3-B267-47CD-BA6E-B197B502B476}"/>
              </a:ext>
            </a:extLst>
          </p:cNvPr>
          <p:cNvSpPr>
            <a:spLocks noGrp="1"/>
          </p:cNvSpPr>
          <p:nvPr>
            <p:ph type="sldNum" sz="quarter" idx="4294967295"/>
          </p:nvPr>
        </p:nvSpPr>
        <p:spPr>
          <a:xfrm>
            <a:off x="9130352" y="6186278"/>
            <a:ext cx="2743200" cy="365125"/>
          </a:xfrm>
        </p:spPr>
        <p:txBody>
          <a:bodyPr rtlCol="0"/>
          <a:lstStyle/>
          <a:p>
            <a:pPr rtl="0"/>
            <a:fld id="{2C18C1E5-FB55-42F5-BD6D-9CC153FCDBE6}" type="slidenum">
              <a:rPr lang="fr-FR" smtClean="0"/>
              <a:pPr rtl="0"/>
              <a:t>14</a:t>
            </a:fld>
            <a:endParaRPr lang="fr-FR"/>
          </a:p>
        </p:txBody>
      </p:sp>
      <p:sp>
        <p:nvSpPr>
          <p:cNvPr id="11" name="Titre 10">
            <a:extLst>
              <a:ext uri="{FF2B5EF4-FFF2-40B4-BE49-F238E27FC236}">
                <a16:creationId xmlns:a16="http://schemas.microsoft.com/office/drawing/2014/main" id="{42B0ED2E-C3E4-4573-C06C-C1EE12F5649A}"/>
              </a:ext>
            </a:extLst>
          </p:cNvPr>
          <p:cNvSpPr>
            <a:spLocks noGrp="1"/>
          </p:cNvSpPr>
          <p:nvPr>
            <p:ph type="title"/>
          </p:nvPr>
        </p:nvSpPr>
        <p:spPr>
          <a:xfrm>
            <a:off x="462064" y="322995"/>
            <a:ext cx="4426868" cy="1341120"/>
          </a:xfrm>
        </p:spPr>
        <p:txBody>
          <a:bodyPr/>
          <a:lstStyle/>
          <a:p>
            <a:r>
              <a:rPr lang="fr-FR" sz="8000"/>
              <a:t>Rouen-Robines </a:t>
            </a:r>
          </a:p>
        </p:txBody>
      </p:sp>
      <p:sp>
        <p:nvSpPr>
          <p:cNvPr id="2" name="TextBox 1">
            <a:extLst>
              <a:ext uri="{FF2B5EF4-FFF2-40B4-BE49-F238E27FC236}">
                <a16:creationId xmlns:a16="http://schemas.microsoft.com/office/drawing/2014/main" id="{34B2473D-4CEE-3963-C9F1-0C23A04BFBBE}"/>
              </a:ext>
            </a:extLst>
          </p:cNvPr>
          <p:cNvSpPr txBox="1"/>
          <p:nvPr/>
        </p:nvSpPr>
        <p:spPr>
          <a:xfrm>
            <a:off x="604311" y="1614326"/>
            <a:ext cx="3995694" cy="688765"/>
          </a:xfrm>
          <a:prstGeom prst="rect">
            <a:avLst/>
          </a:prstGeom>
        </p:spPr>
        <p:txBody>
          <a:bodyPr vert="horz" lIns="91440" tIns="45720" rIns="91440" bIns="45720" rtlCol="0" anchor="t">
            <a:noAutofit/>
          </a:bodyPr>
          <a:lstStyle>
            <a:lvl1pPr indent="0">
              <a:lnSpc>
                <a:spcPct val="110000"/>
              </a:lnSpc>
              <a:spcBef>
                <a:spcPts val="1000"/>
              </a:spcBef>
              <a:buFont typeface="Arial" panose="020B0604020202020204" pitchFamily="34" charset="0"/>
              <a:buNone/>
              <a:defRPr>
                <a:highlight>
                  <a:srgbClr val="FFFFFF"/>
                </a:highlight>
                <a:cs typeface="Arial"/>
              </a:defRPr>
            </a:lvl1pPr>
            <a:lvl2pPr marL="685800" indent="-228600">
              <a:lnSpc>
                <a:spcPct val="110000"/>
              </a:lnSpc>
              <a:spcBef>
                <a:spcPts val="500"/>
              </a:spcBef>
              <a:buFont typeface="Arial" panose="020B0604020202020204" pitchFamily="34" charset="0"/>
              <a:buChar char="•"/>
              <a:defRPr sz="2000"/>
            </a:lvl2pPr>
            <a:lvl3pPr marL="1143000" indent="-228600">
              <a:lnSpc>
                <a:spcPct val="110000"/>
              </a:lnSpc>
              <a:spcBef>
                <a:spcPts val="500"/>
              </a:spcBef>
              <a:buFont typeface="Arial" panose="020B0604020202020204" pitchFamily="34" charset="0"/>
              <a:buChar char="•"/>
            </a:lvl3pPr>
            <a:lvl4pPr marL="1600200" indent="-228600">
              <a:lnSpc>
                <a:spcPct val="110000"/>
              </a:lnSpc>
              <a:spcBef>
                <a:spcPts val="500"/>
              </a:spcBef>
              <a:buFont typeface="Arial" panose="020B0604020202020204" pitchFamily="34" charset="0"/>
              <a:buChar char="•"/>
              <a:defRPr sz="1600"/>
            </a:lvl4pPr>
            <a:lvl5pPr marL="2057400" indent="-228600">
              <a:lnSpc>
                <a:spcPct val="11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latin typeface="Bradley Hand ITC"/>
                <a:ea typeface="BatangChe"/>
                <a:cs typeface="Arabic Typesetting"/>
              </a:rPr>
              <a:t>Le cinéma comme passerelle entre générations, cultures et histoires de vie.​</a:t>
            </a:r>
          </a:p>
          <a:p>
            <a:endParaRPr lang="fr-FR" sz="1100">
              <a:latin typeface="Bradley Hand ITC" panose="03070402050302030203" pitchFamily="66" charset="77"/>
              <a:ea typeface="BatangChe" panose="02030609000101010101" pitchFamily="49" charset="-127"/>
              <a:cs typeface="Arabic Typesetting" panose="03020402040406030203" pitchFamily="66" charset="-78"/>
            </a:endParaRPr>
          </a:p>
        </p:txBody>
      </p:sp>
      <p:sp>
        <p:nvSpPr>
          <p:cNvPr id="13" name="TextBox 12">
            <a:extLst>
              <a:ext uri="{FF2B5EF4-FFF2-40B4-BE49-F238E27FC236}">
                <a16:creationId xmlns:a16="http://schemas.microsoft.com/office/drawing/2014/main" id="{8862518C-C759-9285-7547-5B81952BA6AE}"/>
              </a:ext>
            </a:extLst>
          </p:cNvPr>
          <p:cNvSpPr txBox="1"/>
          <p:nvPr/>
        </p:nvSpPr>
        <p:spPr>
          <a:xfrm>
            <a:off x="8373587" y="3637808"/>
            <a:ext cx="3984152" cy="1761193"/>
          </a:xfrm>
          <a:prstGeom prst="rect">
            <a:avLst/>
          </a:prstGeom>
        </p:spPr>
        <p:txBody>
          <a:bodyPr vert="horz" lIns="91440" tIns="45720" rIns="91440" bIns="45720" rtlCol="0" anchor="t">
            <a:noAutofit/>
          </a:bodyPr>
          <a:lstStyle>
            <a:defPPr rtl="0">
              <a:defRPr lang="fr-fr"/>
            </a:defPPr>
            <a:lvl1pPr indent="0">
              <a:lnSpc>
                <a:spcPct val="110000"/>
              </a:lnSpc>
              <a:spcBef>
                <a:spcPts val="1000"/>
              </a:spcBef>
              <a:buFont typeface="Arial" panose="020B0604020202020204" pitchFamily="34" charset="0"/>
              <a:buNone/>
              <a:defRPr>
                <a:highlight>
                  <a:srgbClr val="FFFFFF"/>
                </a:highlight>
                <a:cs typeface="Arial"/>
              </a:defRPr>
            </a:lvl1pPr>
            <a:lvl2pPr marL="685800" indent="-228600">
              <a:lnSpc>
                <a:spcPct val="110000"/>
              </a:lnSpc>
              <a:spcBef>
                <a:spcPts val="500"/>
              </a:spcBef>
              <a:buFont typeface="Arial" panose="020B0604020202020204" pitchFamily="34" charset="0"/>
              <a:buChar char="•"/>
              <a:defRPr sz="2000"/>
            </a:lvl2pPr>
            <a:lvl3pPr marL="1143000" indent="-228600">
              <a:lnSpc>
                <a:spcPct val="110000"/>
              </a:lnSpc>
              <a:spcBef>
                <a:spcPts val="500"/>
              </a:spcBef>
              <a:buFont typeface="Arial" panose="020B0604020202020204" pitchFamily="34" charset="0"/>
              <a:buChar char="•"/>
            </a:lvl3pPr>
            <a:lvl4pPr marL="1600200" indent="-228600">
              <a:lnSpc>
                <a:spcPct val="110000"/>
              </a:lnSpc>
              <a:spcBef>
                <a:spcPts val="500"/>
              </a:spcBef>
              <a:buFont typeface="Arial" panose="020B0604020202020204" pitchFamily="34" charset="0"/>
              <a:buChar char="•"/>
              <a:defRPr sz="1600"/>
            </a:lvl4pPr>
            <a:lvl5pPr marL="2057400" indent="-228600">
              <a:lnSpc>
                <a:spcPct val="11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t>Les films projetés sont choisis avec les habitants·e·s et les partenaires.  </a:t>
            </a:r>
            <a:br>
              <a:rPr lang="fr-FR"/>
            </a:br>
            <a:r>
              <a:rPr lang="fr-FR"/>
              <a:t>Ils abordent des sujets essentiels pour la jeunesse et les familles : </a:t>
            </a:r>
          </a:p>
          <a:p>
            <a:pPr marL="285750" indent="-285750">
              <a:lnSpc>
                <a:spcPct val="100000"/>
              </a:lnSpc>
              <a:buFont typeface="Arial" panose="020B0604020202020204" pitchFamily="34" charset="0"/>
              <a:buChar char="•"/>
            </a:pPr>
            <a:r>
              <a:rPr lang="fr-FR"/>
              <a:t>Harcèlement (à l’école, en ligne, dans la vie quotidienne) </a:t>
            </a:r>
          </a:p>
          <a:p>
            <a:pPr marL="285750" indent="-285750">
              <a:lnSpc>
                <a:spcPct val="100000"/>
              </a:lnSpc>
              <a:buFont typeface="Arial" panose="020B0604020202020204" pitchFamily="34" charset="0"/>
              <a:buChar char="•"/>
            </a:pPr>
            <a:r>
              <a:rPr lang="fr-FR"/>
              <a:t>Violences faites aux femmes </a:t>
            </a:r>
          </a:p>
          <a:p>
            <a:pPr marL="285750" indent="-285750">
              <a:lnSpc>
                <a:spcPct val="100000"/>
              </a:lnSpc>
              <a:buFont typeface="Arial" panose="020B0604020202020204" pitchFamily="34" charset="0"/>
              <a:buChar char="•"/>
            </a:pPr>
            <a:r>
              <a:rPr lang="fr-FR" err="1"/>
              <a:t>Invisibilisation</a:t>
            </a:r>
            <a:r>
              <a:rPr lang="fr-FR"/>
              <a:t> et oubli de certaines populations  </a:t>
            </a:r>
          </a:p>
          <a:p>
            <a:pPr marL="285750" indent="-285750">
              <a:lnSpc>
                <a:spcPct val="100000"/>
              </a:lnSpc>
              <a:buFont typeface="Arial" panose="020B0604020202020204" pitchFamily="34" charset="0"/>
              <a:buChar char="•"/>
            </a:pPr>
            <a:r>
              <a:rPr lang="fr-FR"/>
              <a:t>Récits inspirants de figures racisées</a:t>
            </a:r>
          </a:p>
          <a:p>
            <a:r>
              <a:rPr lang="fr-FR"/>
              <a:t> </a:t>
            </a:r>
          </a:p>
          <a:p>
            <a:endParaRPr lang="fr-FR"/>
          </a:p>
          <a:p>
            <a:endParaRPr lang="fr-FR"/>
          </a:p>
          <a:p>
            <a:endParaRPr lang="fr-FR"/>
          </a:p>
        </p:txBody>
      </p:sp>
      <p:sp>
        <p:nvSpPr>
          <p:cNvPr id="4" name="Titre 10">
            <a:extLst>
              <a:ext uri="{FF2B5EF4-FFF2-40B4-BE49-F238E27FC236}">
                <a16:creationId xmlns:a16="http://schemas.microsoft.com/office/drawing/2014/main" id="{2CC9834A-9B51-8229-6E74-51628BC24BD2}"/>
              </a:ext>
            </a:extLst>
          </p:cNvPr>
          <p:cNvSpPr>
            <a:spLocks noGrp="1"/>
          </p:cNvSpPr>
          <p:nvPr>
            <p:ph type="title"/>
          </p:nvPr>
        </p:nvSpPr>
        <p:spPr>
          <a:xfrm>
            <a:off x="4687461" y="4457"/>
            <a:ext cx="4450314" cy="1610751"/>
          </a:xfrm>
        </p:spPr>
        <p:txBody>
          <a:bodyPr>
            <a:normAutofit/>
          </a:bodyPr>
          <a:lstStyle/>
          <a:p>
            <a:r>
              <a:rPr lang="fr-FR" sz="3800"/>
              <a:t>Un cinéma qui ouvre des portes  </a:t>
            </a:r>
          </a:p>
        </p:txBody>
      </p:sp>
      <p:sp>
        <p:nvSpPr>
          <p:cNvPr id="3" name="ZoneTexte 2">
            <a:extLst>
              <a:ext uri="{FF2B5EF4-FFF2-40B4-BE49-F238E27FC236}">
                <a16:creationId xmlns:a16="http://schemas.microsoft.com/office/drawing/2014/main" id="{41CA53C3-4988-644B-67E2-0C6A7D383901}"/>
              </a:ext>
            </a:extLst>
          </p:cNvPr>
          <p:cNvSpPr txBox="1"/>
          <p:nvPr/>
        </p:nvSpPr>
        <p:spPr>
          <a:xfrm>
            <a:off x="8369179" y="1711849"/>
            <a:ext cx="3662150" cy="1293431"/>
          </a:xfrm>
          <a:prstGeom prst="rect">
            <a:avLst/>
          </a:prstGeom>
          <a:noFill/>
        </p:spPr>
        <p:txBody>
          <a:bodyPr wrap="square" rtlCol="0">
            <a:spAutoFit/>
          </a:bodyPr>
          <a:lstStyle/>
          <a:p>
            <a:pPr algn="l">
              <a:lnSpc>
                <a:spcPct val="150000"/>
              </a:lnSpc>
            </a:pPr>
            <a:r>
              <a:rPr lang="fr-FR"/>
              <a:t>Le cinéma devient alors un support sensible pour comprendre le monde, questionner les injustices, parler ensemble de ce qui touche le quartier comme la société.</a:t>
            </a:r>
          </a:p>
        </p:txBody>
      </p:sp>
      <p:pic>
        <p:nvPicPr>
          <p:cNvPr id="14" name="Picture 13" descr="Ici de Aurélia Hollart (2016) - Unifrance">
            <a:extLst>
              <a:ext uri="{FF2B5EF4-FFF2-40B4-BE49-F238E27FC236}">
                <a16:creationId xmlns:a16="http://schemas.microsoft.com/office/drawing/2014/main" id="{C02B8DA9-744E-6514-6409-955CEE5F4C96}"/>
              </a:ext>
            </a:extLst>
          </p:cNvPr>
          <p:cNvPicPr>
            <a:picLocks noChangeAspect="1"/>
          </p:cNvPicPr>
          <p:nvPr/>
        </p:nvPicPr>
        <p:blipFill>
          <a:blip r:embed="rId3"/>
          <a:stretch>
            <a:fillRect/>
          </a:stretch>
        </p:blipFill>
        <p:spPr>
          <a:xfrm>
            <a:off x="4597844" y="4316828"/>
            <a:ext cx="3354573" cy="1847053"/>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D8E09C4-E6F4-EC7D-4EC5-53DEEF781F7B}"/>
              </a:ext>
            </a:extLst>
          </p:cNvPr>
          <p:cNvPicPr>
            <a:picLocks noChangeAspect="1"/>
          </p:cNvPicPr>
          <p:nvPr/>
        </p:nvPicPr>
        <p:blipFill>
          <a:blip r:embed="rId4"/>
          <a:stretch>
            <a:fillRect/>
          </a:stretch>
        </p:blipFill>
        <p:spPr>
          <a:xfrm>
            <a:off x="4691192" y="1769887"/>
            <a:ext cx="3168894" cy="213286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60B0A3B-ECA1-3F3C-E88A-52B9E05E5045}"/>
              </a:ext>
            </a:extLst>
          </p:cNvPr>
          <p:cNvSpPr txBox="1"/>
          <p:nvPr/>
        </p:nvSpPr>
        <p:spPr>
          <a:xfrm>
            <a:off x="717531" y="4613689"/>
            <a:ext cx="318586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highlight>
                  <a:srgbClr val="FFFFFF"/>
                </a:highlight>
              </a:rPr>
              <a:t>Après une première expérimentation en 2024 puis un format renforcé en 2025, l’édition 2026 poursuit cette dynamique née d’un désir fort des </a:t>
            </a:r>
            <a:r>
              <a:rPr lang="fr-FR" err="1">
                <a:highlight>
                  <a:srgbClr val="FFFFFF"/>
                </a:highlight>
              </a:rPr>
              <a:t>habitant·e·s</a:t>
            </a:r>
            <a:r>
              <a:rPr lang="fr-FR">
                <a:highlight>
                  <a:srgbClr val="FFFFFF"/>
                </a:highlight>
              </a:rPr>
              <a:t>. Le projet vient directement d’eux : </a:t>
            </a:r>
            <a:r>
              <a:rPr lang="fr-FR" b="1">
                <a:highlight>
                  <a:srgbClr val="FFFFFF"/>
                </a:highlight>
              </a:rPr>
              <a:t>voir des films ensemble, débattre, réfléchir, et vivre des émotions en commun, ici, au cœur du quartier.</a:t>
            </a:r>
            <a:endParaRPr lang="en-US"/>
          </a:p>
        </p:txBody>
      </p:sp>
    </p:spTree>
    <p:extLst>
      <p:ext uri="{BB962C8B-B14F-4D97-AF65-F5344CB8AC3E}">
        <p14:creationId xmlns:p14="http://schemas.microsoft.com/office/powerpoint/2010/main" val="3914277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5BDE6EC3-B267-47CD-BA6E-B197B502B476}"/>
              </a:ext>
            </a:extLst>
          </p:cNvPr>
          <p:cNvSpPr>
            <a:spLocks noGrp="1"/>
          </p:cNvSpPr>
          <p:nvPr>
            <p:ph type="sldNum" sz="quarter" idx="12"/>
          </p:nvPr>
        </p:nvSpPr>
        <p:spPr/>
        <p:txBody>
          <a:bodyPr rtlCol="0"/>
          <a:lstStyle/>
          <a:p>
            <a:pPr rtl="0"/>
            <a:fld id="{2C18C1E5-FB55-42F5-BD6D-9CC153FCDBE6}" type="slidenum">
              <a:rPr lang="fr-FR" smtClean="0"/>
              <a:pPr rtl="0"/>
              <a:t>15</a:t>
            </a:fld>
            <a:endParaRPr lang="fr-FR"/>
          </a:p>
        </p:txBody>
      </p:sp>
      <p:sp>
        <p:nvSpPr>
          <p:cNvPr id="3" name="TextBox 2">
            <a:extLst>
              <a:ext uri="{FF2B5EF4-FFF2-40B4-BE49-F238E27FC236}">
                <a16:creationId xmlns:a16="http://schemas.microsoft.com/office/drawing/2014/main" id="{10EF6004-A847-0046-EE05-08EFE4580F77}"/>
              </a:ext>
            </a:extLst>
          </p:cNvPr>
          <p:cNvSpPr txBox="1"/>
          <p:nvPr/>
        </p:nvSpPr>
        <p:spPr>
          <a:xfrm>
            <a:off x="6528178" y="153537"/>
            <a:ext cx="5527343" cy="14228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0">
              <a:lnSpc>
                <a:spcPts val="1466"/>
              </a:lnSpc>
            </a:pPr>
            <a:r>
              <a:rPr lang="fr-FR" sz="1100" b="1" u="sng">
                <a:latin typeface="Arial"/>
                <a:ea typeface="Segoe UI"/>
                <a:cs typeface="Segoe UI"/>
              </a:rPr>
              <a:t>Un Succès Grandissant, une Ambition Renouvelée :</a:t>
            </a:r>
            <a:r>
              <a:rPr sz="1100">
                <a:latin typeface="Arial"/>
                <a:ea typeface="Arial"/>
                <a:cs typeface="Arial"/>
              </a:rPr>
              <a:t> </a:t>
            </a:r>
          </a:p>
          <a:p>
            <a:pPr algn="just">
              <a:lnSpc>
                <a:spcPts val="1466"/>
              </a:lnSpc>
            </a:pPr>
            <a:endParaRPr lang="fr-FR" sz="1100">
              <a:latin typeface="Arial"/>
              <a:ea typeface="Segoe UI"/>
              <a:cs typeface="Arial"/>
            </a:endParaRPr>
          </a:p>
          <a:p>
            <a:pPr algn="just" rtl="0">
              <a:lnSpc>
                <a:spcPts val="1466"/>
              </a:lnSpc>
            </a:pPr>
            <a:r>
              <a:rPr lang="fr-FR" sz="1100">
                <a:latin typeface="Arial"/>
                <a:ea typeface="Segoe UI"/>
                <a:cs typeface="Segoe UI"/>
              </a:rPr>
              <a:t>Après une édition 2025 historique qui a fait vibrer l'agglomération rouennaise avec plus de 40 spectacles déployés sur 11 communes, la </a:t>
            </a:r>
            <a:r>
              <a:rPr lang="fr-FR" sz="1100" err="1">
                <a:latin typeface="Arial"/>
                <a:ea typeface="Segoe UI"/>
                <a:cs typeface="Segoe UI"/>
              </a:rPr>
              <a:t>Youle</a:t>
            </a:r>
            <a:r>
              <a:rPr lang="fr-FR" sz="1100">
                <a:latin typeface="Arial"/>
                <a:ea typeface="Segoe UI"/>
                <a:cs typeface="Segoe UI"/>
              </a:rPr>
              <a:t> Compagnie repart à la conquête des cœurs. Forte de cet élan, la onzième édition du festival s'affirme comme un rendez-vous culturel incontournable, mêlant exigence artistique et proximité humaine.</a:t>
            </a:r>
            <a:r>
              <a:rPr sz="1100">
                <a:latin typeface="Arial"/>
                <a:ea typeface="Arial"/>
                <a:cs typeface="Arial"/>
              </a:rPr>
              <a:t> </a:t>
            </a:r>
          </a:p>
        </p:txBody>
      </p:sp>
      <p:sp>
        <p:nvSpPr>
          <p:cNvPr id="4" name="TextBox 3">
            <a:extLst>
              <a:ext uri="{FF2B5EF4-FFF2-40B4-BE49-F238E27FC236}">
                <a16:creationId xmlns:a16="http://schemas.microsoft.com/office/drawing/2014/main" id="{45E0AAAF-0C1B-4681-79FE-63AF3D5A840E}"/>
              </a:ext>
            </a:extLst>
          </p:cNvPr>
          <p:cNvSpPr txBox="1"/>
          <p:nvPr/>
        </p:nvSpPr>
        <p:spPr>
          <a:xfrm>
            <a:off x="250742" y="4153327"/>
            <a:ext cx="6096000" cy="19999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0">
              <a:lnSpc>
                <a:spcPts val="1466"/>
              </a:lnSpc>
            </a:pPr>
            <a:r>
              <a:rPr lang="fr-FR" sz="1100" b="1" u="sng">
                <a:latin typeface="Arial"/>
                <a:ea typeface="Segoe UI"/>
                <a:cs typeface="Segoe UI"/>
              </a:rPr>
              <a:t>Un Voyage Culturel pour Tous :</a:t>
            </a:r>
            <a:r>
              <a:rPr sz="1100">
                <a:latin typeface="Arial"/>
                <a:ea typeface="Arial"/>
                <a:cs typeface="Arial"/>
              </a:rPr>
              <a:t> </a:t>
            </a:r>
          </a:p>
          <a:p>
            <a:pPr algn="just" rtl="0">
              <a:lnSpc>
                <a:spcPts val="1466"/>
              </a:lnSpc>
            </a:pPr>
            <a:r>
              <a:rPr lang="fr-FR" sz="1100">
                <a:latin typeface="Arial"/>
                <a:ea typeface="Segoe UI"/>
                <a:cs typeface="Segoe UI"/>
              </a:rPr>
              <a:t>Pendant la période Estivale "1, 2, 3 Conte d’été !" invite les petits et les grands à un voyage autour du monde, sans quitter le sol normand. Notre programmation, riche et éclectique, propose :</a:t>
            </a:r>
            <a:r>
              <a:rPr sz="1100">
                <a:latin typeface="Arial"/>
                <a:ea typeface="Arial"/>
                <a:cs typeface="Arial"/>
              </a:rPr>
              <a:t> </a:t>
            </a:r>
          </a:p>
          <a:p>
            <a:pPr marL="228600" lvl="0" indent="-228600" algn="just" rtl="0">
              <a:lnSpc>
                <a:spcPts val="1466"/>
              </a:lnSpc>
              <a:buFont typeface="Wingdings"/>
              <a:buChar char="•"/>
            </a:pPr>
            <a:r>
              <a:rPr lang="fr-FR" sz="1100" u="sng">
                <a:latin typeface="Arial"/>
                <a:ea typeface="Arial"/>
                <a:cs typeface="Arial"/>
              </a:rPr>
              <a:t>Une immersion multiculturelle</a:t>
            </a:r>
            <a:r>
              <a:rPr lang="fr-FR" sz="1100">
                <a:latin typeface="Arial"/>
                <a:ea typeface="Arial"/>
                <a:cs typeface="Arial"/>
              </a:rPr>
              <a:t> : Des contes, des concerts et des stages conçus comme des ponts entre les cultures.</a:t>
            </a:r>
            <a:r>
              <a:rPr sz="1100">
                <a:latin typeface="Arial"/>
                <a:ea typeface="Arial"/>
                <a:cs typeface="Arial"/>
              </a:rPr>
              <a:t> </a:t>
            </a:r>
          </a:p>
          <a:p>
            <a:pPr marL="228600" lvl="0" indent="-228600" algn="just" rtl="0">
              <a:lnSpc>
                <a:spcPts val="1466"/>
              </a:lnSpc>
              <a:buFont typeface="Wingdings"/>
              <a:buChar char="•"/>
            </a:pPr>
            <a:r>
              <a:rPr lang="fr-FR" sz="1100" u="sng">
                <a:latin typeface="Arial"/>
                <a:ea typeface="Arial"/>
                <a:cs typeface="Arial"/>
              </a:rPr>
              <a:t>Une culture accessible :</a:t>
            </a:r>
            <a:r>
              <a:rPr lang="fr-FR" sz="1100">
                <a:latin typeface="Arial"/>
                <a:ea typeface="Arial"/>
                <a:cs typeface="Arial"/>
              </a:rPr>
              <a:t> Une majorité de manifestations gratuites pour lever les freins financiers et favoriser le brassage social.</a:t>
            </a:r>
            <a:r>
              <a:rPr sz="1100">
                <a:latin typeface="Arial"/>
                <a:ea typeface="Arial"/>
                <a:cs typeface="Arial"/>
              </a:rPr>
              <a:t> </a:t>
            </a:r>
          </a:p>
          <a:p>
            <a:pPr marL="228600" lvl="0" indent="-228600" algn="just" rtl="0">
              <a:lnSpc>
                <a:spcPts val="1466"/>
              </a:lnSpc>
              <a:buFont typeface="Wingdings"/>
              <a:buChar char="•"/>
            </a:pPr>
            <a:r>
              <a:rPr lang="fr-FR" sz="1100" u="sng">
                <a:latin typeface="Arial"/>
                <a:ea typeface="Arial"/>
                <a:cs typeface="Arial"/>
              </a:rPr>
              <a:t>Une fête intergénérationnelle </a:t>
            </a:r>
            <a:r>
              <a:rPr lang="fr-FR" sz="1100">
                <a:latin typeface="Arial"/>
                <a:ea typeface="Arial"/>
                <a:cs typeface="Arial"/>
              </a:rPr>
              <a:t>: Un espace où le plaisir de raconter, d'écouter et de rêver unit toutes les générations.</a:t>
            </a:r>
            <a:r>
              <a:rPr sz="1100">
                <a:latin typeface="Arial"/>
                <a:ea typeface="Arial"/>
                <a:cs typeface="Arial"/>
              </a:rPr>
              <a:t> </a:t>
            </a:r>
          </a:p>
        </p:txBody>
      </p:sp>
      <p:sp>
        <p:nvSpPr>
          <p:cNvPr id="5" name="TextBox 4">
            <a:extLst>
              <a:ext uri="{FF2B5EF4-FFF2-40B4-BE49-F238E27FC236}">
                <a16:creationId xmlns:a16="http://schemas.microsoft.com/office/drawing/2014/main" id="{832AEFEF-B88C-BB18-6425-727E010B196B}"/>
              </a:ext>
            </a:extLst>
          </p:cNvPr>
          <p:cNvSpPr txBox="1"/>
          <p:nvPr/>
        </p:nvSpPr>
        <p:spPr>
          <a:xfrm>
            <a:off x="262649" y="2577436"/>
            <a:ext cx="6096000" cy="14228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0">
              <a:lnSpc>
                <a:spcPts val="1466"/>
              </a:lnSpc>
            </a:pPr>
            <a:r>
              <a:rPr lang="fr-FR" sz="1100" b="1">
                <a:latin typeface="Arial"/>
                <a:ea typeface="Segoe UI"/>
                <a:cs typeface="Segoe UI"/>
              </a:rPr>
              <a:t>La </a:t>
            </a:r>
            <a:r>
              <a:rPr lang="fr-FR" sz="1100" b="1" err="1">
                <a:latin typeface="Arial"/>
                <a:ea typeface="Segoe UI"/>
                <a:cs typeface="Segoe UI"/>
              </a:rPr>
              <a:t>Youle</a:t>
            </a:r>
            <a:r>
              <a:rPr lang="fr-FR" sz="1100" b="1">
                <a:latin typeface="Arial"/>
                <a:ea typeface="Segoe UI"/>
                <a:cs typeface="Segoe UI"/>
              </a:rPr>
              <a:t> Compagnie </a:t>
            </a:r>
            <a:r>
              <a:rPr lang="fr-FR" sz="1100">
                <a:latin typeface="Arial"/>
                <a:ea typeface="Segoe UI"/>
                <a:cs typeface="Segoe UI"/>
              </a:rPr>
              <a:t>place les quartiers prioritaires au centre de sa cartographie artistique. Le Parc Grammont, véritable berceau du festival, se transformera en un espace de vie vibrant où les habitants deviennent les acteurs d'une atmosphère conviviale et chaleureuse.</a:t>
            </a:r>
            <a:r>
              <a:rPr sz="1100">
                <a:latin typeface="Arial"/>
                <a:ea typeface="Arial"/>
                <a:cs typeface="Arial"/>
              </a:rPr>
              <a:t> </a:t>
            </a:r>
          </a:p>
          <a:p>
            <a:pPr algn="just">
              <a:lnSpc>
                <a:spcPts val="1466"/>
              </a:lnSpc>
            </a:pPr>
            <a:endParaRPr lang="fr-FR" sz="1100">
              <a:latin typeface="Arial"/>
              <a:ea typeface="Segoe UI"/>
              <a:cs typeface="Arial"/>
            </a:endParaRPr>
          </a:p>
          <a:p>
            <a:pPr algn="just" rtl="0">
              <a:lnSpc>
                <a:spcPts val="1466"/>
              </a:lnSpc>
            </a:pPr>
            <a:r>
              <a:rPr lang="fr-FR" sz="1100">
                <a:latin typeface="Arial"/>
                <a:ea typeface="Segoe UI"/>
                <a:cs typeface="Segoe UI"/>
              </a:rPr>
              <a:t>Notre festival ne se contente pas des scènes traditionnelles ; il s'installe dans des lieux singuliers, s'invitant au cœur de l'agglomération Rouennaise et rayonnant à travers toute la Normandie.</a:t>
            </a:r>
            <a:r>
              <a:rPr sz="1100">
                <a:latin typeface="Arial"/>
                <a:ea typeface="Arial"/>
                <a:cs typeface="Arial"/>
              </a:rPr>
              <a:t> </a:t>
            </a:r>
          </a:p>
        </p:txBody>
      </p:sp>
      <p:sp>
        <p:nvSpPr>
          <p:cNvPr id="6" name="TextBox 5">
            <a:extLst>
              <a:ext uri="{FF2B5EF4-FFF2-40B4-BE49-F238E27FC236}">
                <a16:creationId xmlns:a16="http://schemas.microsoft.com/office/drawing/2014/main" id="{03A966A3-8EE5-F059-5956-0F94B9AA635A}"/>
              </a:ext>
            </a:extLst>
          </p:cNvPr>
          <p:cNvSpPr txBox="1"/>
          <p:nvPr/>
        </p:nvSpPr>
        <p:spPr>
          <a:xfrm>
            <a:off x="6548437" y="3679031"/>
            <a:ext cx="551259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ts val="1466"/>
              </a:lnSpc>
            </a:pPr>
            <a:r>
              <a:rPr lang="fr-FR" sz="1100">
                <a:latin typeface="Arial"/>
                <a:ea typeface="Segoe UI"/>
                <a:cs typeface="Segoe UI"/>
              </a:rPr>
              <a:t>L'originalité de ces éditions résident dans notre concept de spectacles chez l'habitant. Nous transformons les domiciles privés en théâtres d'un soir, offrant aux Normands et Normandes l'opportunité d'accueillir des artistes de talent.</a:t>
            </a:r>
            <a:r>
              <a:rPr sz="1100">
                <a:latin typeface="Arial"/>
                <a:ea typeface="Arial"/>
                <a:cs typeface="Arial"/>
              </a:rPr>
              <a:t> </a:t>
            </a:r>
            <a:endParaRPr lang="fr-FR" sz="1100">
              <a:latin typeface="Arial"/>
              <a:ea typeface="Arial"/>
              <a:cs typeface="Arial"/>
            </a:endParaRPr>
          </a:p>
          <a:p>
            <a:pPr algn="just" rtl="0">
              <a:lnSpc>
                <a:spcPts val="1466"/>
              </a:lnSpc>
            </a:pPr>
            <a:r>
              <a:rPr lang="fr-FR" sz="1100">
                <a:latin typeface="Arial"/>
                <a:ea typeface="Segoe UI"/>
                <a:cs typeface="Segoe UI"/>
              </a:rPr>
              <a:t>Cette démarche vise à :</a:t>
            </a:r>
            <a:r>
              <a:rPr sz="1100">
                <a:latin typeface="Arial"/>
                <a:ea typeface="Arial"/>
                <a:cs typeface="Arial"/>
              </a:rPr>
              <a:t> </a:t>
            </a:r>
          </a:p>
          <a:p>
            <a:pPr algn="just">
              <a:lnSpc>
                <a:spcPts val="1466"/>
              </a:lnSpc>
            </a:pPr>
            <a:endParaRPr lang="fr-FR" sz="1100">
              <a:latin typeface="Arial"/>
              <a:ea typeface="Arial"/>
              <a:cs typeface="Arial"/>
            </a:endParaRPr>
          </a:p>
          <a:p>
            <a:pPr marL="228600" lvl="0" indent="-228600" algn="just" rtl="0">
              <a:lnSpc>
                <a:spcPts val="1466"/>
              </a:lnSpc>
              <a:buFont typeface="Symbol"/>
              <a:buChar char="•"/>
            </a:pPr>
            <a:r>
              <a:rPr lang="fr-FR" sz="1100">
                <a:latin typeface="Arial"/>
                <a:ea typeface="Arial"/>
                <a:cs typeface="Arial"/>
              </a:rPr>
              <a:t>Réenchanter le voisinage : Ouvrir sa porte aux amis et aux voisins pour créer de nouvelles rencontres.</a:t>
            </a:r>
            <a:r>
              <a:rPr sz="1100">
                <a:latin typeface="Arial"/>
                <a:ea typeface="Arial"/>
                <a:cs typeface="Arial"/>
              </a:rPr>
              <a:t> </a:t>
            </a:r>
          </a:p>
          <a:p>
            <a:pPr marL="228600" lvl="0" indent="-228600" algn="just" rtl="0">
              <a:lnSpc>
                <a:spcPts val="1466"/>
              </a:lnSpc>
              <a:buFont typeface="Symbol"/>
              <a:buChar char="•"/>
            </a:pPr>
            <a:r>
              <a:rPr lang="fr-FR" sz="1100">
                <a:latin typeface="Arial"/>
                <a:ea typeface="Arial"/>
                <a:cs typeface="Arial"/>
              </a:rPr>
              <a:t>Vivre les coulisses : Participer activement à la vie du festival et découvrir l'envers du décor.</a:t>
            </a:r>
            <a:r>
              <a:rPr sz="1100">
                <a:latin typeface="Arial"/>
                <a:ea typeface="Arial"/>
                <a:cs typeface="Arial"/>
              </a:rPr>
              <a:t> </a:t>
            </a:r>
          </a:p>
          <a:p>
            <a:pPr marL="228600" lvl="0" indent="-228600" algn="just" rtl="0">
              <a:lnSpc>
                <a:spcPts val="1466"/>
              </a:lnSpc>
              <a:buFont typeface="Symbol"/>
              <a:buChar char="•"/>
            </a:pPr>
            <a:r>
              <a:rPr lang="fr-FR" sz="1100">
                <a:latin typeface="Arial"/>
                <a:ea typeface="Arial"/>
                <a:cs typeface="Arial"/>
              </a:rPr>
              <a:t>Lutter contre l'isolement : Faire du conte un lien social puissant qui entre jusque dans l'intimité des foyers.</a:t>
            </a:r>
            <a:r>
              <a:rPr sz="1100">
                <a:latin typeface="Arial"/>
                <a:ea typeface="Arial"/>
                <a:cs typeface="Arial"/>
              </a:rPr>
              <a:t> </a:t>
            </a:r>
          </a:p>
          <a:p>
            <a:pPr algn="just" rtl="0">
              <a:lnSpc>
                <a:spcPts val="1466"/>
              </a:lnSpc>
            </a:pPr>
            <a:endParaRPr sz="1100">
              <a:latin typeface="Arial"/>
              <a:ea typeface="Arial"/>
              <a:cs typeface="Arial"/>
            </a:endParaRPr>
          </a:p>
          <a:p>
            <a:pPr algn="ctr"/>
            <a:endParaRPr lang="en-US"/>
          </a:p>
        </p:txBody>
      </p:sp>
      <p:pic>
        <p:nvPicPr>
          <p:cNvPr id="10" name="Picture 9" descr="Actualité et agenda | Rouen.fr">
            <a:extLst>
              <a:ext uri="{FF2B5EF4-FFF2-40B4-BE49-F238E27FC236}">
                <a16:creationId xmlns:a16="http://schemas.microsoft.com/office/drawing/2014/main" id="{65D1F5A3-FA1F-711C-17D1-497E27736EA7}"/>
              </a:ext>
            </a:extLst>
          </p:cNvPr>
          <p:cNvPicPr>
            <a:picLocks noChangeAspect="1"/>
          </p:cNvPicPr>
          <p:nvPr/>
        </p:nvPicPr>
        <p:blipFill>
          <a:blip r:embed="rId3"/>
          <a:stretch>
            <a:fillRect/>
          </a:stretch>
        </p:blipFill>
        <p:spPr>
          <a:xfrm>
            <a:off x="261939" y="247650"/>
            <a:ext cx="6072185" cy="2135982"/>
          </a:xfrm>
          <a:prstGeom prst="rect">
            <a:avLst/>
          </a:prstGeom>
          <a:ln>
            <a:noFill/>
          </a:ln>
          <a:effectLst>
            <a:outerShdw blurRad="292100" dist="139700" dir="2700000" algn="tl" rotWithShape="0">
              <a:srgbClr val="333333">
                <a:alpha val="65000"/>
              </a:srgbClr>
            </a:outerShdw>
          </a:effectLst>
        </p:spPr>
      </p:pic>
      <p:pic>
        <p:nvPicPr>
          <p:cNvPr id="12" name="Picture 11" descr="Festival. 1,2,3 Contez par la Youle Compagnie">
            <a:extLst>
              <a:ext uri="{FF2B5EF4-FFF2-40B4-BE49-F238E27FC236}">
                <a16:creationId xmlns:a16="http://schemas.microsoft.com/office/drawing/2014/main" id="{7A7821E9-09E7-1FF3-ABBE-060003C3F2F5}"/>
              </a:ext>
            </a:extLst>
          </p:cNvPr>
          <p:cNvPicPr>
            <a:picLocks noChangeAspect="1"/>
          </p:cNvPicPr>
          <p:nvPr/>
        </p:nvPicPr>
        <p:blipFill>
          <a:blip r:embed="rId4"/>
          <a:stretch>
            <a:fillRect/>
          </a:stretch>
        </p:blipFill>
        <p:spPr>
          <a:xfrm>
            <a:off x="6581776" y="1648803"/>
            <a:ext cx="5350667" cy="1845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1309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153F4F-A16A-4B8B-9227-2EB4EFA020AA}"/>
              </a:ext>
            </a:extLst>
          </p:cNvPr>
          <p:cNvSpPr>
            <a:spLocks noGrp="1"/>
          </p:cNvSpPr>
          <p:nvPr>
            <p:ph type="title"/>
          </p:nvPr>
        </p:nvSpPr>
        <p:spPr>
          <a:xfrm>
            <a:off x="1527048" y="932688"/>
            <a:ext cx="9144000" cy="2523744"/>
          </a:xfrm>
        </p:spPr>
        <p:txBody>
          <a:bodyPr rtlCol="0" anchor="b">
            <a:normAutofit/>
          </a:bodyPr>
          <a:lstStyle/>
          <a:p>
            <a:pPr rtl="0"/>
            <a:r>
              <a:rPr lang="fr-FR"/>
              <a:t>Votre implication </a:t>
            </a:r>
          </a:p>
        </p:txBody>
      </p:sp>
      <p:sp>
        <p:nvSpPr>
          <p:cNvPr id="12" name="Slide Number Placeholder 4">
            <a:extLst>
              <a:ext uri="{FF2B5EF4-FFF2-40B4-BE49-F238E27FC236}">
                <a16:creationId xmlns:a16="http://schemas.microsoft.com/office/drawing/2014/main" id="{B2CC9E49-CE27-55BD-7A02-4D894775EBA8}"/>
              </a:ext>
            </a:extLst>
          </p:cNvPr>
          <p:cNvSpPr>
            <a:spLocks noGrp="1"/>
          </p:cNvSpPr>
          <p:nvPr>
            <p:ph type="sldNum" sz="quarter" idx="12"/>
          </p:nvPr>
        </p:nvSpPr>
        <p:spPr>
          <a:xfrm>
            <a:off x="8610600" y="6356350"/>
            <a:ext cx="2743200" cy="365125"/>
          </a:xfrm>
        </p:spPr>
        <p:txBody>
          <a:bodyPr/>
          <a:lstStyle/>
          <a:p>
            <a:pPr rtl="0">
              <a:spcAft>
                <a:spcPts val="600"/>
              </a:spcAft>
            </a:pPr>
            <a:fld id="{2C18C1E5-FB55-42F5-BD6D-9CC153FCDBE6}" type="slidenum">
              <a:rPr lang="fr-FR" noProof="0" smtClean="0"/>
              <a:pPr rtl="0">
                <a:spcAft>
                  <a:spcPts val="600"/>
                </a:spcAft>
              </a:pPr>
              <a:t>16</a:t>
            </a:fld>
            <a:endParaRPr lang="fr-FR" noProof="0"/>
          </a:p>
        </p:txBody>
      </p:sp>
      <p:sp>
        <p:nvSpPr>
          <p:cNvPr id="5" name="Espace réservé du texte 4">
            <a:extLst>
              <a:ext uri="{FF2B5EF4-FFF2-40B4-BE49-F238E27FC236}">
                <a16:creationId xmlns:a16="http://schemas.microsoft.com/office/drawing/2014/main" id="{DF3B6675-C05B-BF3C-AEAA-9B6753B0F88C}"/>
              </a:ext>
            </a:extLst>
          </p:cNvPr>
          <p:cNvSpPr>
            <a:spLocks noGrp="1"/>
          </p:cNvSpPr>
          <p:nvPr>
            <p:ph type="body" sz="quarter" idx="13"/>
          </p:nvPr>
        </p:nvSpPr>
        <p:spPr/>
        <p:txBody>
          <a:bodyPr/>
          <a:lstStyle/>
          <a:p>
            <a:r>
              <a:rPr lang="fr-FR"/>
              <a:t>Youle compagnie </a:t>
            </a:r>
          </a:p>
        </p:txBody>
      </p:sp>
    </p:spTree>
    <p:extLst>
      <p:ext uri="{BB962C8B-B14F-4D97-AF65-F5344CB8AC3E}">
        <p14:creationId xmlns:p14="http://schemas.microsoft.com/office/powerpoint/2010/main" val="2991073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EC2FD265-FD46-6509-8AA2-C29AB702DD82}"/>
              </a:ext>
            </a:extLst>
          </p:cNvPr>
          <p:cNvSpPr/>
          <p:nvPr/>
        </p:nvSpPr>
        <p:spPr>
          <a:xfrm>
            <a:off x="6312687" y="1858426"/>
            <a:ext cx="5186904" cy="4999574"/>
          </a:xfrm>
          <a:prstGeom prst="roundRect">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6">
            <a:extLst>
              <a:ext uri="{FF2B5EF4-FFF2-40B4-BE49-F238E27FC236}">
                <a16:creationId xmlns:a16="http://schemas.microsoft.com/office/drawing/2014/main" id="{922901A9-2FA2-4FF9-8C8C-B9DE9921F62D}"/>
              </a:ext>
            </a:extLst>
          </p:cNvPr>
          <p:cNvSpPr>
            <a:spLocks noGrp="1"/>
          </p:cNvSpPr>
          <p:nvPr>
            <p:ph idx="4294967295"/>
          </p:nvPr>
        </p:nvSpPr>
        <p:spPr>
          <a:xfrm>
            <a:off x="666215" y="412520"/>
            <a:ext cx="10515600" cy="1406582"/>
          </a:xfrm>
        </p:spPr>
        <p:txBody>
          <a:bodyPr vert="horz" lIns="91440" tIns="45720" rIns="91440" bIns="45720" rtlCol="0" anchor="t">
            <a:noAutofit/>
          </a:bodyPr>
          <a:lstStyle/>
          <a:p>
            <a:pPr marL="0" indent="0">
              <a:buNone/>
            </a:pPr>
            <a:r>
              <a:rPr lang="fr-FR" sz="2200">
                <a:effectLst/>
                <a:ea typeface="ADLaM Display"/>
                <a:cs typeface="Aptos Serif"/>
              </a:rPr>
              <a:t>Pour mener à bien nos missions et garantir la gratuité de nos actions en faveur des publics les plus fragiles, nous sollicitons votre soutien. Accompagner la </a:t>
            </a:r>
            <a:r>
              <a:rPr lang="fr-FR" sz="2200" err="1">
                <a:effectLst/>
                <a:ea typeface="ADLaM Display"/>
                <a:cs typeface="Aptos Serif"/>
              </a:rPr>
              <a:t>Youle</a:t>
            </a:r>
            <a:r>
              <a:rPr lang="fr-FR" sz="2200">
                <a:effectLst/>
                <a:ea typeface="ADLaM Display"/>
                <a:cs typeface="Aptos Serif"/>
              </a:rPr>
              <a:t> Compagnie, ce n’est pas simplement effectuer un don ; c’est réaliser un investissement concret dans la cohésion sociale de l'agglomération </a:t>
            </a:r>
            <a:r>
              <a:rPr lang="fr-FR" sz="2200">
                <a:ea typeface="ADLaM Display"/>
                <a:cs typeface="Aptos Serif"/>
              </a:rPr>
              <a:t>rouennaise.</a:t>
            </a:r>
            <a:r>
              <a:rPr lang="fr-FR" sz="2200">
                <a:effectLst/>
                <a:ea typeface="ADLaM Display"/>
                <a:cs typeface="Aptos Serif"/>
              </a:rPr>
              <a:t> </a:t>
            </a:r>
            <a:endParaRPr lang="fr-FR" sz="2200">
              <a:ea typeface="ADLaM Display"/>
              <a:cs typeface="Aptos Serif"/>
            </a:endParaRPr>
          </a:p>
          <a:p>
            <a:pPr rtl="0"/>
            <a:endParaRPr lang="fr-FR" sz="2200">
              <a:ea typeface="ADLaM Display" panose="02010000000000000000" pitchFamily="2" charset="77"/>
              <a:cs typeface="Aptos Serif" panose="02020604070405020304" pitchFamily="18" charset="0"/>
            </a:endParaRPr>
          </a:p>
        </p:txBody>
      </p:sp>
      <p:sp>
        <p:nvSpPr>
          <p:cNvPr id="13" name="Espace réservé du contenu 6">
            <a:extLst>
              <a:ext uri="{FF2B5EF4-FFF2-40B4-BE49-F238E27FC236}">
                <a16:creationId xmlns:a16="http://schemas.microsoft.com/office/drawing/2014/main" id="{027D92CD-63E8-8DC3-1C60-36408752B4BE}"/>
              </a:ext>
            </a:extLst>
          </p:cNvPr>
          <p:cNvSpPr>
            <a:spLocks noGrp="1"/>
          </p:cNvSpPr>
          <p:nvPr>
            <p:ph idx="4294967295"/>
          </p:nvPr>
        </p:nvSpPr>
        <p:spPr>
          <a:xfrm>
            <a:off x="6442415" y="2102855"/>
            <a:ext cx="4598816" cy="575050"/>
          </a:xfrm>
        </p:spPr>
        <p:txBody>
          <a:bodyPr vert="horz" lIns="91440" tIns="45720" rIns="91440" bIns="45720" rtlCol="0">
            <a:noAutofit/>
          </a:bodyPr>
          <a:lstStyle/>
          <a:p>
            <a:r>
              <a:rPr lang="fr-FR" sz="2400" b="1" u="sng">
                <a:effectLst/>
                <a:latin typeface="+mj-lt"/>
                <a:ea typeface="Arial" panose="020B0604020202020204" pitchFamily="34" charset="0"/>
              </a:rPr>
              <a:t>L'impact concret de votre soutien :</a:t>
            </a:r>
          </a:p>
          <a:p>
            <a:pPr marL="0" indent="0">
              <a:buNone/>
            </a:pPr>
            <a:endParaRPr lang="fr-FR" sz="2400" b="1" u="sng">
              <a:effectLst/>
              <a:ea typeface="Arial" panose="020B0604020202020204" pitchFamily="34" charset="0"/>
            </a:endParaRPr>
          </a:p>
          <a:p>
            <a:pPr marL="0" indent="0">
              <a:buNone/>
            </a:pPr>
            <a:endParaRPr lang="fr-FR" sz="2400" b="1" u="sng"/>
          </a:p>
          <a:p>
            <a:endParaRPr lang="fr-FR" sz="2400" b="1" u="sng">
              <a:latin typeface="+mj-lt"/>
            </a:endParaRPr>
          </a:p>
        </p:txBody>
      </p:sp>
      <p:sp>
        <p:nvSpPr>
          <p:cNvPr id="2" name="Rectangle : coins arrondis 1">
            <a:extLst>
              <a:ext uri="{FF2B5EF4-FFF2-40B4-BE49-F238E27FC236}">
                <a16:creationId xmlns:a16="http://schemas.microsoft.com/office/drawing/2014/main" id="{7256C0F0-DAF9-3462-A53C-30426B3F3FB4}"/>
              </a:ext>
            </a:extLst>
          </p:cNvPr>
          <p:cNvSpPr/>
          <p:nvPr/>
        </p:nvSpPr>
        <p:spPr>
          <a:xfrm>
            <a:off x="559982" y="1858426"/>
            <a:ext cx="4598816" cy="4800305"/>
          </a:xfrm>
          <a:prstGeom prst="roundRect">
            <a:avLst>
              <a:gd name="adj" fmla="val 19693"/>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6">
            <a:extLst>
              <a:ext uri="{FF2B5EF4-FFF2-40B4-BE49-F238E27FC236}">
                <a16:creationId xmlns:a16="http://schemas.microsoft.com/office/drawing/2014/main" id="{DA4B2B60-E6B4-FB1E-04AE-DEAF319F48AA}"/>
              </a:ext>
            </a:extLst>
          </p:cNvPr>
          <p:cNvSpPr>
            <a:spLocks noGrp="1"/>
          </p:cNvSpPr>
          <p:nvPr>
            <p:ph idx="4294967295"/>
          </p:nvPr>
        </p:nvSpPr>
        <p:spPr>
          <a:xfrm>
            <a:off x="800983" y="2146599"/>
            <a:ext cx="4116814" cy="589379"/>
          </a:xfrm>
        </p:spPr>
        <p:txBody>
          <a:bodyPr vert="horz" lIns="91440" tIns="45720" rIns="91440" bIns="45720" rtlCol="0">
            <a:noAutofit/>
          </a:bodyPr>
          <a:lstStyle/>
          <a:p>
            <a:pPr marL="0" indent="0">
              <a:buNone/>
            </a:pPr>
            <a:r>
              <a:rPr lang="fr-FR" sz="2400" b="1" u="sng">
                <a:latin typeface="+mj-lt"/>
              </a:rPr>
              <a:t>Pourquoi devenir mécène à nos côtés ?</a:t>
            </a:r>
          </a:p>
          <a:p>
            <a:pPr marL="0" indent="0">
              <a:buNone/>
            </a:pPr>
            <a:endParaRPr lang="fr-FR" sz="1700"/>
          </a:p>
        </p:txBody>
      </p:sp>
      <p:sp>
        <p:nvSpPr>
          <p:cNvPr id="5" name="Espace réservé du contenu 6">
            <a:extLst>
              <a:ext uri="{FF2B5EF4-FFF2-40B4-BE49-F238E27FC236}">
                <a16:creationId xmlns:a16="http://schemas.microsoft.com/office/drawing/2014/main" id="{99C8A826-9031-6B9C-2F73-CC1B538E60DB}"/>
              </a:ext>
            </a:extLst>
          </p:cNvPr>
          <p:cNvSpPr>
            <a:spLocks noGrp="1"/>
          </p:cNvSpPr>
          <p:nvPr>
            <p:ph idx="4294967295"/>
          </p:nvPr>
        </p:nvSpPr>
        <p:spPr>
          <a:xfrm>
            <a:off x="742137" y="2797800"/>
            <a:ext cx="4116814" cy="2484793"/>
          </a:xfrm>
        </p:spPr>
        <p:txBody>
          <a:bodyPr vert="horz" lIns="91440" tIns="45720" rIns="91440" bIns="45720" rtlCol="0">
            <a:noAutofit/>
          </a:bodyPr>
          <a:lstStyle/>
          <a:p>
            <a:pPr marL="0" indent="0">
              <a:buNone/>
            </a:pPr>
            <a:r>
              <a:rPr lang="fr-FR" sz="2400"/>
              <a:t>En devenant partenaire, vous contribuez directement à la poursuite de nos projets et nous permettez de promouvoir l’éducation par la culture. Votre engagement nous permet de lever le frein financier, faisant de l'art un véritable outil d'égalité des chances pour tous.</a:t>
            </a:r>
            <a:endParaRPr lang="fr-FR" sz="2400" b="1" u="sng">
              <a:latin typeface="+mj-lt"/>
            </a:endParaRPr>
          </a:p>
          <a:p>
            <a:pPr marL="0" indent="0">
              <a:buNone/>
            </a:pPr>
            <a:endParaRPr lang="fr-FR" sz="1700"/>
          </a:p>
        </p:txBody>
      </p:sp>
      <p:sp>
        <p:nvSpPr>
          <p:cNvPr id="8" name="Espace réservé du contenu 6">
            <a:extLst>
              <a:ext uri="{FF2B5EF4-FFF2-40B4-BE49-F238E27FC236}">
                <a16:creationId xmlns:a16="http://schemas.microsoft.com/office/drawing/2014/main" id="{2DF5EB59-783A-FDE7-713D-7BB71DE5EDBC}"/>
              </a:ext>
            </a:extLst>
          </p:cNvPr>
          <p:cNvSpPr>
            <a:spLocks noGrp="1"/>
          </p:cNvSpPr>
          <p:nvPr>
            <p:ph idx="4294967295"/>
          </p:nvPr>
        </p:nvSpPr>
        <p:spPr>
          <a:xfrm>
            <a:off x="6582999" y="2513421"/>
            <a:ext cx="4598816" cy="4145310"/>
          </a:xfrm>
        </p:spPr>
        <p:txBody>
          <a:bodyPr vert="horz" lIns="91440" tIns="45720" rIns="91440" bIns="45720" rtlCol="0">
            <a:noAutofit/>
          </a:bodyPr>
          <a:lstStyle/>
          <a:p>
            <a:pPr marL="0" indent="0">
              <a:buNone/>
            </a:pPr>
            <a:r>
              <a:rPr lang="fr-FR" sz="1700">
                <a:effectLst/>
                <a:ea typeface="Arial" panose="020B0604020202020204" pitchFamily="34" charset="0"/>
              </a:rPr>
              <a:t>Les contributions recherchées seront directement affectées à </a:t>
            </a:r>
            <a:r>
              <a:rPr lang="fr-FR" sz="1700" b="1">
                <a:effectLst/>
                <a:ea typeface="Arial" panose="020B0604020202020204" pitchFamily="34" charset="0"/>
              </a:rPr>
              <a:t>trois piliers majeurs </a:t>
            </a:r>
            <a:r>
              <a:rPr lang="fr-FR" sz="1700">
                <a:effectLst/>
                <a:ea typeface="Arial" panose="020B0604020202020204" pitchFamily="34" charset="0"/>
              </a:rPr>
              <a:t>de nos actions :</a:t>
            </a:r>
          </a:p>
          <a:p>
            <a:pPr marL="0" indent="0">
              <a:buNone/>
            </a:pPr>
            <a:r>
              <a:rPr lang="fr-FR" sz="1700" u="sng">
                <a:effectLst/>
                <a:ea typeface="Arial" panose="020B0604020202020204" pitchFamily="34" charset="0"/>
              </a:rPr>
              <a:t>Pérenniser La CASE (Saint </a:t>
            </a:r>
            <a:r>
              <a:rPr lang="fr-FR" sz="1700" u="sng" err="1">
                <a:effectLst/>
                <a:ea typeface="Arial" panose="020B0604020202020204" pitchFamily="34" charset="0"/>
              </a:rPr>
              <a:t>Sever</a:t>
            </a:r>
            <a:r>
              <a:rPr lang="fr-FR" sz="1700" u="sng">
                <a:effectLst/>
                <a:ea typeface="Arial" panose="020B0604020202020204" pitchFamily="34" charset="0"/>
              </a:rPr>
              <a:t>)</a:t>
            </a:r>
            <a:r>
              <a:rPr lang="fr-FR" sz="1700">
                <a:effectLst/>
                <a:ea typeface="Arial" panose="020B0604020202020204" pitchFamily="34" charset="0"/>
              </a:rPr>
              <a:t> : Assurer le fonctionnement de cet espace de vie et de partage. Véritable refuge culturel inconditionnel au cœur d'un lieu de flux quotidien, La CASE permet à chaque citoyen de trouver une écoute et une expression artistique.</a:t>
            </a:r>
          </a:p>
          <a:p>
            <a:pPr marL="0" indent="0">
              <a:buNone/>
            </a:pPr>
            <a:r>
              <a:rPr lang="fr-FR" sz="1700" u="sng">
                <a:effectLst/>
                <a:ea typeface="Arial" panose="020B0604020202020204" pitchFamily="34" charset="0"/>
              </a:rPr>
              <a:t>Garantir l'accessibilité</a:t>
            </a:r>
            <a:r>
              <a:rPr lang="fr-FR" sz="1700">
                <a:effectLst/>
                <a:ea typeface="Arial" panose="020B0604020202020204" pitchFamily="34" charset="0"/>
              </a:rPr>
              <a:t> : Préserver la gratuité de nos rendez-vous phares tels que le festival « 1, 2, 3 conte d’été » ou nos interventions de Théâtre à la Cité dans les quartiers prioritaires</a:t>
            </a:r>
          </a:p>
          <a:p>
            <a:pPr marL="0" indent="0">
              <a:buNone/>
            </a:pPr>
            <a:r>
              <a:rPr lang="fr-FR" sz="1700" u="sng">
                <a:effectLst/>
                <a:ea typeface="Arial" panose="020B0604020202020204" pitchFamily="34" charset="0"/>
              </a:rPr>
              <a:t>Moderniser notre parc technique</a:t>
            </a:r>
            <a:r>
              <a:rPr lang="fr-FR" sz="1700">
                <a:effectLst/>
                <a:ea typeface="Arial" panose="020B0604020202020204" pitchFamily="34" charset="0"/>
              </a:rPr>
              <a:t> : Acquérir un équipement performant (sonorisation, éclairage, vidéo) pour assurer la qualité professionnelle de nos représentations, qu'elles soient en plein air ou au sein de La CASE.</a:t>
            </a:r>
          </a:p>
          <a:p>
            <a:endParaRPr lang="fr-FR" sz="2300">
              <a:effectLst/>
              <a:ea typeface="Arial" panose="020B0604020202020204" pitchFamily="34" charset="0"/>
            </a:endParaRPr>
          </a:p>
          <a:p>
            <a:pPr marL="0" indent="0">
              <a:buNone/>
            </a:pPr>
            <a:endParaRPr lang="fr-FR" sz="2300"/>
          </a:p>
          <a:p>
            <a:endParaRPr lang="fr-FR" sz="2300">
              <a:latin typeface="+mj-lt"/>
            </a:endParaRPr>
          </a:p>
        </p:txBody>
      </p:sp>
    </p:spTree>
    <p:extLst>
      <p:ext uri="{BB962C8B-B14F-4D97-AF65-F5344CB8AC3E}">
        <p14:creationId xmlns:p14="http://schemas.microsoft.com/office/powerpoint/2010/main" val="306516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A355C65F-C062-C011-CDE1-0DFD9C6512DF}"/>
              </a:ext>
            </a:extLst>
          </p:cNvPr>
          <p:cNvSpPr/>
          <p:nvPr/>
        </p:nvSpPr>
        <p:spPr>
          <a:xfrm>
            <a:off x="4367676" y="3031235"/>
            <a:ext cx="3456648" cy="1055050"/>
          </a:xfrm>
          <a:prstGeom prst="roundRect">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08BDDA3F-D985-07F9-380E-EDF4E6381428}"/>
              </a:ext>
            </a:extLst>
          </p:cNvPr>
          <p:cNvSpPr/>
          <p:nvPr/>
        </p:nvSpPr>
        <p:spPr>
          <a:xfrm>
            <a:off x="246315" y="3031235"/>
            <a:ext cx="3456648" cy="1042294"/>
          </a:xfrm>
          <a:prstGeom prst="roundRect">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5352A41-94F6-8F1F-F645-6A9856F2263F}"/>
              </a:ext>
            </a:extLst>
          </p:cNvPr>
          <p:cNvSpPr>
            <a:spLocks noGrp="1"/>
          </p:cNvSpPr>
          <p:nvPr>
            <p:ph type="title"/>
          </p:nvPr>
        </p:nvSpPr>
        <p:spPr>
          <a:xfrm>
            <a:off x="1014074" y="118345"/>
            <a:ext cx="10515600" cy="1344168"/>
          </a:xfrm>
        </p:spPr>
        <p:txBody>
          <a:bodyPr anchor="ctr">
            <a:normAutofit/>
          </a:bodyPr>
          <a:lstStyle/>
          <a:p>
            <a:r>
              <a:rPr lang="fr-FR"/>
              <a:t>Type de mécénat</a:t>
            </a:r>
          </a:p>
        </p:txBody>
      </p:sp>
      <p:sp>
        <p:nvSpPr>
          <p:cNvPr id="3" name="Espace réservé de la date 2">
            <a:extLst>
              <a:ext uri="{FF2B5EF4-FFF2-40B4-BE49-F238E27FC236}">
                <a16:creationId xmlns:a16="http://schemas.microsoft.com/office/drawing/2014/main" id="{631A337D-26F5-EE64-99AB-94EE43B17CE4}"/>
              </a:ext>
            </a:extLst>
          </p:cNvPr>
          <p:cNvSpPr>
            <a:spLocks noGrp="1"/>
          </p:cNvSpPr>
          <p:nvPr>
            <p:ph type="dt" sz="half" idx="10"/>
          </p:nvPr>
        </p:nvSpPr>
        <p:spPr>
          <a:xfrm>
            <a:off x="381000" y="5141871"/>
            <a:ext cx="2743200" cy="870384"/>
          </a:xfrm>
        </p:spPr>
        <p:txBody>
          <a:bodyPr anchor="ctr">
            <a:normAutofit/>
          </a:bodyPr>
          <a:lstStyle/>
          <a:p>
            <a:pPr rtl="0">
              <a:spcAft>
                <a:spcPts val="600"/>
              </a:spcAft>
            </a:pPr>
            <a:r>
              <a:rPr lang="fr-FR" noProof="0"/>
              <a:t> </a:t>
            </a:r>
          </a:p>
        </p:txBody>
      </p:sp>
      <p:sp>
        <p:nvSpPr>
          <p:cNvPr id="5" name="Espace réservé du numéro de diapositive 4">
            <a:extLst>
              <a:ext uri="{FF2B5EF4-FFF2-40B4-BE49-F238E27FC236}">
                <a16:creationId xmlns:a16="http://schemas.microsoft.com/office/drawing/2014/main" id="{5B7A0580-D463-55EC-014C-86496221F35B}"/>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2C18C1E5-FB55-42F5-BD6D-9CC153FCDBE6}" type="slidenum">
              <a:rPr lang="fr-FR" noProof="0" smtClean="0"/>
              <a:pPr rtl="0">
                <a:spcAft>
                  <a:spcPts val="600"/>
                </a:spcAft>
              </a:pPr>
              <a:t>18</a:t>
            </a:fld>
            <a:endParaRPr lang="fr-FR" noProof="0"/>
          </a:p>
        </p:txBody>
      </p:sp>
      <p:pic>
        <p:nvPicPr>
          <p:cNvPr id="14" name="Espace réservé pour une image  13" descr="Santé mentale contour">
            <a:extLst>
              <a:ext uri="{FF2B5EF4-FFF2-40B4-BE49-F238E27FC236}">
                <a16:creationId xmlns:a16="http://schemas.microsoft.com/office/drawing/2014/main" id="{559963C8-46E4-2244-8C94-F1A336E09BF1}"/>
              </a:ext>
            </a:extLst>
          </p:cNvPr>
          <p:cNvPicPr>
            <a:picLocks noGrp="1" noChangeAspect="1"/>
          </p:cNvPicPr>
          <p:nvPr>
            <p:ph type="pic" sz="quarter" idx="17"/>
          </p:nvPr>
        </p:nvPicPr>
        <p:blipFill>
          <a:blip r:embed="rId2">
            <a:extLst>
              <a:ext uri="{96DAC541-7B7A-43D3-8B79-37D633B846F1}">
                <asvg:svgBlip xmlns:asvg="http://schemas.microsoft.com/office/drawing/2016/SVG/main" r:embed="rId3"/>
              </a:ext>
            </a:extLst>
          </a:blip>
          <a:stretch/>
        </p:blipFill>
        <p:spPr>
          <a:xfrm>
            <a:off x="10544595" y="2292770"/>
            <a:ext cx="731520" cy="731520"/>
          </a:xfrm>
        </p:spPr>
      </p:pic>
      <p:pic>
        <p:nvPicPr>
          <p:cNvPr id="13" name="Espace réservé pour une image  12" descr="Diable contour">
            <a:extLst>
              <a:ext uri="{FF2B5EF4-FFF2-40B4-BE49-F238E27FC236}">
                <a16:creationId xmlns:a16="http://schemas.microsoft.com/office/drawing/2014/main" id="{B4872F0B-FC9F-C338-ABB8-C8339F20964A}"/>
              </a:ext>
            </a:extLst>
          </p:cNvPr>
          <p:cNvPicPr>
            <a:picLocks noGrp="1" noChangeAspect="1"/>
          </p:cNvPicPr>
          <p:nvPr>
            <p:ph type="pic" sz="quarter" idx="15"/>
          </p:nvPr>
        </p:nvPicPr>
        <p:blipFill>
          <a:blip r:embed="rId4">
            <a:extLst>
              <a:ext uri="{96DAC541-7B7A-43D3-8B79-37D633B846F1}">
                <asvg:svgBlip xmlns:asvg="http://schemas.microsoft.com/office/drawing/2016/SVG/main" r:embed="rId5"/>
              </a:ext>
            </a:extLst>
          </a:blip>
          <a:srcRect l="108" r="108"/>
          <a:stretch/>
        </p:blipFill>
        <p:spPr>
          <a:xfrm>
            <a:off x="6957363" y="2294547"/>
            <a:ext cx="778789" cy="780476"/>
          </a:xfrm>
        </p:spPr>
      </p:pic>
      <p:pic>
        <p:nvPicPr>
          <p:cNvPr id="12" name="Espace réservé pour une image  11" descr="Pièces contour">
            <a:extLst>
              <a:ext uri="{FF2B5EF4-FFF2-40B4-BE49-F238E27FC236}">
                <a16:creationId xmlns:a16="http://schemas.microsoft.com/office/drawing/2014/main" id="{210E5E73-4485-DAE8-7D97-EC09769BC2DE}"/>
              </a:ext>
            </a:extLst>
          </p:cNvPr>
          <p:cNvPicPr>
            <a:picLocks noGrp="1" noChangeAspect="1"/>
          </p:cNvPicPr>
          <p:nvPr>
            <p:ph type="pic" sz="quarter" idx="13"/>
          </p:nvPr>
        </p:nvPicPr>
        <p:blipFill>
          <a:blip r:embed="rId6">
            <a:extLst>
              <a:ext uri="{96DAC541-7B7A-43D3-8B79-37D633B846F1}">
                <asvg:svgBlip xmlns:asvg="http://schemas.microsoft.com/office/drawing/2016/SVG/main" r:embed="rId7"/>
              </a:ext>
            </a:extLst>
          </a:blip>
          <a:stretch/>
        </p:blipFill>
        <p:spPr>
          <a:xfrm>
            <a:off x="1367525" y="2238163"/>
            <a:ext cx="780476" cy="780476"/>
          </a:xfrm>
        </p:spPr>
      </p:pic>
      <p:sp>
        <p:nvSpPr>
          <p:cNvPr id="16" name="Text Placeholder 8">
            <a:extLst>
              <a:ext uri="{FF2B5EF4-FFF2-40B4-BE49-F238E27FC236}">
                <a16:creationId xmlns:a16="http://schemas.microsoft.com/office/drawing/2014/main" id="{04F19721-D1C7-A610-A31A-5882BE7DB973}"/>
              </a:ext>
            </a:extLst>
          </p:cNvPr>
          <p:cNvSpPr>
            <a:spLocks noGrp="1"/>
          </p:cNvSpPr>
          <p:nvPr>
            <p:ph type="body" sz="quarter" idx="18"/>
          </p:nvPr>
        </p:nvSpPr>
        <p:spPr>
          <a:xfrm>
            <a:off x="486722" y="3135327"/>
            <a:ext cx="3062287" cy="950958"/>
          </a:xfrm>
        </p:spPr>
        <p:txBody>
          <a:bodyPr>
            <a:normAutofit/>
          </a:bodyPr>
          <a:lstStyle/>
          <a:p>
            <a:r>
              <a:rPr lang="fr-FR" sz="1800">
                <a:effectLst/>
                <a:ea typeface="Arial" panose="020B0604020202020204" pitchFamily="34" charset="0"/>
              </a:rPr>
              <a:t>Il s'agit d'un don de numéraire permettant de couvrir les coûts de fonctionnement et de cré</a:t>
            </a:r>
            <a:r>
              <a:rPr lang="fr-FR" sz="1800">
                <a:ea typeface="Arial" panose="020B0604020202020204" pitchFamily="34" charset="0"/>
              </a:rPr>
              <a:t>ation</a:t>
            </a:r>
            <a:r>
              <a:rPr lang="fr-FR">
                <a:effectLst/>
              </a:rPr>
              <a:t> </a:t>
            </a:r>
          </a:p>
          <a:p>
            <a:endParaRPr lang="en-US"/>
          </a:p>
        </p:txBody>
      </p:sp>
      <p:sp>
        <p:nvSpPr>
          <p:cNvPr id="20" name="Text Placeholder 8">
            <a:extLst>
              <a:ext uri="{FF2B5EF4-FFF2-40B4-BE49-F238E27FC236}">
                <a16:creationId xmlns:a16="http://schemas.microsoft.com/office/drawing/2014/main" id="{B82E0343-489A-DB76-CE98-E6C5358271F8}"/>
              </a:ext>
            </a:extLst>
          </p:cNvPr>
          <p:cNvSpPr>
            <a:spLocks noGrp="1"/>
          </p:cNvSpPr>
          <p:nvPr>
            <p:ph type="body" sz="quarter" idx="18"/>
          </p:nvPr>
        </p:nvSpPr>
        <p:spPr>
          <a:xfrm>
            <a:off x="4515153" y="3122571"/>
            <a:ext cx="3062287" cy="950958"/>
          </a:xfrm>
        </p:spPr>
        <p:txBody>
          <a:bodyPr>
            <a:normAutofit lnSpcReduction="10000"/>
          </a:bodyPr>
          <a:lstStyle/>
          <a:p>
            <a:r>
              <a:rPr lang="fr-FR" sz="1800">
                <a:effectLst/>
                <a:ea typeface="Arial" panose="020B0604020202020204" pitchFamily="34" charset="0"/>
              </a:rPr>
              <a:t>C’est le don ou le prêt de matériel neuf ou d'occasion issu de votre stock ou de votre parc réformé.  </a:t>
            </a:r>
          </a:p>
          <a:p>
            <a:endParaRPr lang="fr-FR">
              <a:effectLst/>
            </a:endParaRPr>
          </a:p>
          <a:p>
            <a:endParaRPr lang="en-US"/>
          </a:p>
        </p:txBody>
      </p:sp>
      <p:sp>
        <p:nvSpPr>
          <p:cNvPr id="9" name="Rectangle : coins arrondis 8">
            <a:extLst>
              <a:ext uri="{FF2B5EF4-FFF2-40B4-BE49-F238E27FC236}">
                <a16:creationId xmlns:a16="http://schemas.microsoft.com/office/drawing/2014/main" id="{40494B34-E7F0-445F-C83C-C342C431A793}"/>
              </a:ext>
            </a:extLst>
          </p:cNvPr>
          <p:cNvSpPr/>
          <p:nvPr/>
        </p:nvSpPr>
        <p:spPr>
          <a:xfrm>
            <a:off x="8073026" y="3018479"/>
            <a:ext cx="3456648" cy="1055050"/>
          </a:xfrm>
          <a:prstGeom prst="roundRect">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 Placeholder 10">
            <a:extLst>
              <a:ext uri="{FF2B5EF4-FFF2-40B4-BE49-F238E27FC236}">
                <a16:creationId xmlns:a16="http://schemas.microsoft.com/office/drawing/2014/main" id="{FCC8B224-D065-DB05-3915-5AE90378014F}"/>
              </a:ext>
            </a:extLst>
          </p:cNvPr>
          <p:cNvSpPr>
            <a:spLocks noGrp="1"/>
          </p:cNvSpPr>
          <p:nvPr>
            <p:ph type="body" sz="quarter" idx="22"/>
          </p:nvPr>
        </p:nvSpPr>
        <p:spPr>
          <a:xfrm>
            <a:off x="8328567" y="3031234"/>
            <a:ext cx="3062288" cy="1159143"/>
          </a:xfrm>
        </p:spPr>
        <p:txBody>
          <a:bodyPr vert="horz" lIns="91440" tIns="45720" rIns="91440" bIns="45720" rtlCol="0" anchor="t">
            <a:normAutofit fontScale="85000" lnSpcReduction="10000"/>
          </a:bodyPr>
          <a:lstStyle/>
          <a:p>
            <a:r>
              <a:rPr lang="fr-FR"/>
              <a:t>Ce don est une mise à disposition gratuitement de vos collaborateurs sur leur temps de travail pour partager leur savoir-faire</a:t>
            </a:r>
            <a:endParaRPr lang="en-US"/>
          </a:p>
        </p:txBody>
      </p:sp>
      <p:sp>
        <p:nvSpPr>
          <p:cNvPr id="11" name="ZoneTexte 10">
            <a:extLst>
              <a:ext uri="{FF2B5EF4-FFF2-40B4-BE49-F238E27FC236}">
                <a16:creationId xmlns:a16="http://schemas.microsoft.com/office/drawing/2014/main" id="{4DDE03B2-8F70-FFF3-40BF-752D791FCDCD}"/>
              </a:ext>
            </a:extLst>
          </p:cNvPr>
          <p:cNvSpPr txBox="1"/>
          <p:nvPr/>
        </p:nvSpPr>
        <p:spPr>
          <a:xfrm>
            <a:off x="231618" y="4073529"/>
            <a:ext cx="3832767" cy="2428589"/>
          </a:xfrm>
          <a:prstGeom prst="rect">
            <a:avLst/>
          </a:prstGeom>
        </p:spPr>
        <p:txBody>
          <a:bodyPr vert="horz" lIns="91440" tIns="45720" rIns="91440" bIns="45720" rtlCol="0">
            <a:noAutofit/>
          </a:bodyPr>
          <a:lstStyle>
            <a:lvl1pPr indent="0" algn="ctr">
              <a:lnSpc>
                <a:spcPct val="110000"/>
              </a:lnSpc>
              <a:spcBef>
                <a:spcPts val="1000"/>
              </a:spcBef>
              <a:buFont typeface="Arial" panose="020B0604020202020204" pitchFamily="34" charset="0"/>
              <a:buNone/>
              <a:defRPr>
                <a:effectLst/>
                <a:ea typeface="Arial" panose="020B0604020202020204" pitchFamily="34" charset="0"/>
              </a:defRPr>
            </a:lvl1pPr>
            <a:lvl2pPr marL="0" indent="0" algn="ctr">
              <a:lnSpc>
                <a:spcPct val="100000"/>
              </a:lnSpc>
              <a:spcBef>
                <a:spcPts val="0"/>
              </a:spcBef>
              <a:buFont typeface="Arial" panose="020B0604020202020204" pitchFamily="34" charset="0"/>
              <a:buNone/>
            </a:lvl2pPr>
            <a:lvl3pPr marL="1143000" indent="-228600">
              <a:lnSpc>
                <a:spcPct val="110000"/>
              </a:lnSpc>
              <a:spcBef>
                <a:spcPts val="500"/>
              </a:spcBef>
              <a:buFont typeface="Arial" panose="020B0604020202020204" pitchFamily="34" charset="0"/>
              <a:buChar char="•"/>
              <a:defRPr sz="2400"/>
            </a:lvl3pPr>
            <a:lvl4pPr marL="1600200" indent="-228600">
              <a:lnSpc>
                <a:spcPct val="110000"/>
              </a:lnSpc>
              <a:spcBef>
                <a:spcPts val="500"/>
              </a:spcBef>
              <a:buFont typeface="Arial" panose="020B0604020202020204" pitchFamily="34" charset="0"/>
              <a:buChar char="•"/>
              <a:defRPr sz="2000"/>
            </a:lvl4pPr>
            <a:lvl5pPr marL="2057400" indent="-228600">
              <a:lnSpc>
                <a:spcPct val="110000"/>
              </a:lnSpc>
              <a:spcBef>
                <a:spcPts val="500"/>
              </a:spcBef>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pPr>
            <a:r>
              <a:rPr lang="fr-FR" sz="1500" u="sng"/>
              <a:t>Exemple</a:t>
            </a:r>
          </a:p>
          <a:p>
            <a:pPr algn="l">
              <a:lnSpc>
                <a:spcPct val="100000"/>
              </a:lnSpc>
            </a:pPr>
            <a:r>
              <a:rPr lang="fr-FR" sz="1500"/>
              <a:t>Financement du cachet d'un conteur pour une représentation gratuite en quartier prioritaire.  </a:t>
            </a:r>
          </a:p>
          <a:p>
            <a:pPr lvl="1" algn="l"/>
            <a:endParaRPr lang="fr-FR" sz="1500"/>
          </a:p>
          <a:p>
            <a:pPr lvl="1" algn="l"/>
            <a:r>
              <a:rPr lang="fr-FR" sz="1500"/>
              <a:t>La CASE : Financement des frais d'accueil (café, électricité, petit matériel) pour que le lieu reste ouvert et gratuit à tous chaque jour.  </a:t>
            </a:r>
          </a:p>
          <a:p>
            <a:pPr lvl="1" algn="l"/>
            <a:endParaRPr lang="fr-FR" sz="1500"/>
          </a:p>
          <a:p>
            <a:pPr lvl="1" algn="l"/>
            <a:r>
              <a:rPr lang="fr-FR" sz="1500"/>
              <a:t>Pour le Théâtre à la Cité : Aide au financement de la logistique de transport des décors au pied des immeubles. </a:t>
            </a:r>
            <a:r>
              <a:rPr lang="fr-FR" sz="1500" err="1"/>
              <a:t>ect</a:t>
            </a:r>
            <a:r>
              <a:rPr lang="fr-FR" sz="1500"/>
              <a:t>….</a:t>
            </a:r>
          </a:p>
          <a:p>
            <a:pPr algn="l">
              <a:lnSpc>
                <a:spcPct val="100000"/>
              </a:lnSpc>
            </a:pPr>
            <a:endParaRPr lang="fr-FR" sz="1500"/>
          </a:p>
        </p:txBody>
      </p:sp>
      <p:sp>
        <p:nvSpPr>
          <p:cNvPr id="15" name="ZoneTexte 14">
            <a:extLst>
              <a:ext uri="{FF2B5EF4-FFF2-40B4-BE49-F238E27FC236}">
                <a16:creationId xmlns:a16="http://schemas.microsoft.com/office/drawing/2014/main" id="{29F973D2-4450-384D-C3E1-E7318C70E1CF}"/>
              </a:ext>
            </a:extLst>
          </p:cNvPr>
          <p:cNvSpPr txBox="1"/>
          <p:nvPr/>
        </p:nvSpPr>
        <p:spPr>
          <a:xfrm>
            <a:off x="4367676" y="4247491"/>
            <a:ext cx="3482433" cy="242858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77500" lnSpcReduction="20000"/>
          </a:bodyPr>
          <a:lstStyle>
            <a:defPPr rtl="0">
              <a:defRPr lang="fr-fr"/>
            </a:defPPr>
            <a:lvl1pPr indent="0">
              <a:lnSpc>
                <a:spcPct val="120000"/>
              </a:lnSpc>
              <a:spcBef>
                <a:spcPts val="1000"/>
              </a:spcBef>
              <a:buFont typeface="Arial" panose="020B0604020202020204" pitchFamily="34" charset="0"/>
              <a:buNone/>
              <a:defRPr u="sng">
                <a:effectLst/>
                <a:ea typeface="Arial" panose="020B0604020202020204" pitchFamily="34" charset="0"/>
              </a:defRPr>
            </a:lvl1pPr>
            <a:lvl2pPr marL="0" lvl="1" indent="0">
              <a:lnSpc>
                <a:spcPct val="120000"/>
              </a:lnSpc>
              <a:spcBef>
                <a:spcPts val="0"/>
              </a:spcBef>
              <a:buFont typeface="Arial" panose="020B0604020202020204" pitchFamily="34" charset="0"/>
              <a:buNone/>
            </a:lvl2pPr>
            <a:lvl3pPr marL="1143000" indent="-228600">
              <a:lnSpc>
                <a:spcPct val="110000"/>
              </a:lnSpc>
              <a:spcBef>
                <a:spcPts val="500"/>
              </a:spcBef>
              <a:buFont typeface="Arial" panose="020B0604020202020204" pitchFamily="34" charset="0"/>
              <a:buChar char="•"/>
              <a:defRPr sz="2400"/>
            </a:lvl3pPr>
            <a:lvl4pPr marL="1600200" indent="-228600">
              <a:lnSpc>
                <a:spcPct val="110000"/>
              </a:lnSpc>
              <a:spcBef>
                <a:spcPts val="500"/>
              </a:spcBef>
              <a:buFont typeface="Arial" panose="020B0604020202020204" pitchFamily="34" charset="0"/>
              <a:buChar char="•"/>
              <a:defRPr sz="2000"/>
            </a:lvl4pPr>
            <a:lvl5pPr marL="2057400" indent="-228600">
              <a:lnSpc>
                <a:spcPct val="110000"/>
              </a:lnSpc>
              <a:spcBef>
                <a:spcPts val="500"/>
              </a:spcBef>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t>Exemple:</a:t>
            </a:r>
          </a:p>
          <a:p>
            <a:r>
              <a:rPr lang="fr-FR" b="0" i="0" u="none">
                <a:solidFill>
                  <a:srgbClr val="1B1C1D"/>
                </a:solidFill>
                <a:effectLst/>
              </a:rPr>
              <a:t>-</a:t>
            </a:r>
            <a:r>
              <a:rPr lang="fr-FR" u="none">
                <a:solidFill>
                  <a:srgbClr val="1B1C1D"/>
                </a:solidFill>
              </a:rPr>
              <a:t>Dons</a:t>
            </a:r>
            <a:r>
              <a:rPr lang="fr-FR" b="0" i="0" u="none">
                <a:solidFill>
                  <a:srgbClr val="1B1C1D"/>
                </a:solidFill>
                <a:effectLst/>
              </a:rPr>
              <a:t> alimentaires (café, épicerie sèche) pour nos temps de partage et de festival.</a:t>
            </a:r>
            <a:endParaRPr lang="fr-FR"/>
          </a:p>
          <a:p>
            <a:r>
              <a:rPr lang="fr-FR" u="none"/>
              <a:t>-Dons de mobilier (tables, chaises, étagères) </a:t>
            </a:r>
          </a:p>
          <a:p>
            <a:r>
              <a:rPr lang="fr-FR" u="none"/>
              <a:t>• Pour la technique globale : Don d'un vidéo projecteur pour les projections de "Rouen Bobines" ou d'une enceinte portable pour les spectacles itinérants.  </a:t>
            </a:r>
          </a:p>
          <a:p>
            <a:r>
              <a:rPr lang="fr-FR" u="none"/>
              <a:t>• Pour la communication : Dons de papiers ou de cartouches d'encre pour l'impression de nos flyers et de notre signalétique...  .</a:t>
            </a:r>
          </a:p>
          <a:p>
            <a:endParaRPr lang="fr-FR"/>
          </a:p>
        </p:txBody>
      </p:sp>
      <p:sp>
        <p:nvSpPr>
          <p:cNvPr id="17" name="ZoneTexte 16">
            <a:extLst>
              <a:ext uri="{FF2B5EF4-FFF2-40B4-BE49-F238E27FC236}">
                <a16:creationId xmlns:a16="http://schemas.microsoft.com/office/drawing/2014/main" id="{757A5A36-AAB2-72DC-8025-46D613161070}"/>
              </a:ext>
            </a:extLst>
          </p:cNvPr>
          <p:cNvSpPr txBox="1"/>
          <p:nvPr/>
        </p:nvSpPr>
        <p:spPr>
          <a:xfrm>
            <a:off x="8153400" y="4204266"/>
            <a:ext cx="4038600" cy="216711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defPPr rtl="0">
              <a:defRPr lang="fr-fr"/>
            </a:defPPr>
            <a:lvl1pPr indent="0" algn="ctr">
              <a:lnSpc>
                <a:spcPct val="110000"/>
              </a:lnSpc>
              <a:spcBef>
                <a:spcPts val="1000"/>
              </a:spcBef>
              <a:buFont typeface="Arial" panose="020B0604020202020204" pitchFamily="34" charset="0"/>
              <a:buNone/>
              <a:defRPr>
                <a:effectLst/>
                <a:ea typeface="Arial" panose="020B0604020202020204" pitchFamily="34" charset="0"/>
              </a:defRPr>
            </a:lvl1pPr>
            <a:lvl2pPr marL="0" lvl="1" indent="0" algn="ctr">
              <a:lnSpc>
                <a:spcPct val="100000"/>
              </a:lnSpc>
              <a:spcBef>
                <a:spcPts val="0"/>
              </a:spcBef>
              <a:buFont typeface="Arial" panose="020B0604020202020204" pitchFamily="34" charset="0"/>
              <a:buNone/>
            </a:lvl2pPr>
            <a:lvl3pPr marL="1143000" indent="-228600">
              <a:lnSpc>
                <a:spcPct val="110000"/>
              </a:lnSpc>
              <a:spcBef>
                <a:spcPts val="500"/>
              </a:spcBef>
              <a:buFont typeface="Arial" panose="020B0604020202020204" pitchFamily="34" charset="0"/>
              <a:buChar char="•"/>
              <a:defRPr sz="2400"/>
            </a:lvl3pPr>
            <a:lvl4pPr marL="1600200" indent="-228600">
              <a:lnSpc>
                <a:spcPct val="110000"/>
              </a:lnSpc>
              <a:spcBef>
                <a:spcPts val="500"/>
              </a:spcBef>
              <a:buFont typeface="Arial" panose="020B0604020202020204" pitchFamily="34" charset="0"/>
              <a:buChar char="•"/>
              <a:defRPr sz="2000"/>
            </a:lvl4pPr>
            <a:lvl5pPr marL="2057400" indent="-228600">
              <a:lnSpc>
                <a:spcPct val="110000"/>
              </a:lnSpc>
              <a:spcBef>
                <a:spcPts val="500"/>
              </a:spcBef>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fr-FR" sz="1500" u="sng"/>
              <a:t>Exemple</a:t>
            </a:r>
            <a:r>
              <a:rPr lang="fr-FR" sz="1500"/>
              <a:t>:</a:t>
            </a:r>
          </a:p>
          <a:p>
            <a:pPr algn="l"/>
            <a:r>
              <a:rPr lang="fr-FR" sz="1500"/>
              <a:t>Mise à disposition gratuite de vos collaborateurs sur leur temps de travail pour partager leur savoir-faire.  </a:t>
            </a:r>
          </a:p>
          <a:p>
            <a:pPr algn="l">
              <a:lnSpc>
                <a:spcPct val="100000"/>
              </a:lnSpc>
            </a:pPr>
            <a:r>
              <a:rPr lang="fr-FR" sz="1500"/>
              <a:t>• Communication   </a:t>
            </a:r>
          </a:p>
          <a:p>
            <a:pPr algn="l">
              <a:lnSpc>
                <a:spcPct val="100000"/>
              </a:lnSpc>
            </a:pPr>
            <a:r>
              <a:rPr lang="fr-FR" sz="1500"/>
              <a:t>• Numérique</a:t>
            </a:r>
          </a:p>
          <a:p>
            <a:pPr algn="l">
              <a:lnSpc>
                <a:spcPct val="100000"/>
              </a:lnSpc>
            </a:pPr>
            <a:r>
              <a:rPr lang="fr-FR" sz="1500"/>
              <a:t>• Logistique </a:t>
            </a:r>
          </a:p>
          <a:p>
            <a:pPr algn="l"/>
            <a:endParaRPr lang="fr-FR" sz="1500"/>
          </a:p>
        </p:txBody>
      </p:sp>
      <p:sp>
        <p:nvSpPr>
          <p:cNvPr id="7" name="ZoneTexte 6">
            <a:extLst>
              <a:ext uri="{FF2B5EF4-FFF2-40B4-BE49-F238E27FC236}">
                <a16:creationId xmlns:a16="http://schemas.microsoft.com/office/drawing/2014/main" id="{FB89E315-C1C5-2FDB-B9D4-D09D5FA99733}"/>
              </a:ext>
            </a:extLst>
          </p:cNvPr>
          <p:cNvSpPr txBox="1"/>
          <p:nvPr/>
        </p:nvSpPr>
        <p:spPr>
          <a:xfrm>
            <a:off x="381000" y="2376159"/>
            <a:ext cx="1828800" cy="538609"/>
          </a:xfrm>
          <a:prstGeom prst="rect">
            <a:avLst/>
          </a:prstGeom>
          <a:noFill/>
        </p:spPr>
        <p:txBody>
          <a:bodyPr wrap="square" rtlCol="0">
            <a:spAutoFit/>
          </a:bodyPr>
          <a:lstStyle/>
          <a:p>
            <a:pPr algn="l"/>
            <a:r>
              <a:rPr lang="fr-FR" sz="2900"/>
              <a:t>Financier</a:t>
            </a:r>
          </a:p>
        </p:txBody>
      </p:sp>
      <p:sp>
        <p:nvSpPr>
          <p:cNvPr id="19" name="ZoneTexte 18">
            <a:extLst>
              <a:ext uri="{FF2B5EF4-FFF2-40B4-BE49-F238E27FC236}">
                <a16:creationId xmlns:a16="http://schemas.microsoft.com/office/drawing/2014/main" id="{182F9746-A964-CC48-0D86-B517C0E0918A}"/>
              </a:ext>
            </a:extLst>
          </p:cNvPr>
          <p:cNvSpPr txBox="1"/>
          <p:nvPr/>
        </p:nvSpPr>
        <p:spPr>
          <a:xfrm>
            <a:off x="4425676" y="2441391"/>
            <a:ext cx="3366430"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rtl="0">
              <a:defRPr lang="fr-fr"/>
            </a:defPPr>
            <a:lvl1pPr>
              <a:defRPr sz="2900"/>
            </a:lvl1pPr>
          </a:lstStyle>
          <a:p>
            <a:r>
              <a:rPr lang="fr-FR"/>
              <a:t>Nature (Dons de produits) </a:t>
            </a:r>
          </a:p>
        </p:txBody>
      </p:sp>
      <p:sp>
        <p:nvSpPr>
          <p:cNvPr id="22" name="ZoneTexte 21">
            <a:extLst>
              <a:ext uri="{FF2B5EF4-FFF2-40B4-BE49-F238E27FC236}">
                <a16:creationId xmlns:a16="http://schemas.microsoft.com/office/drawing/2014/main" id="{918FA48A-8F4F-CF05-8734-C0E805C128E7}"/>
              </a:ext>
            </a:extLst>
          </p:cNvPr>
          <p:cNvSpPr txBox="1"/>
          <p:nvPr/>
        </p:nvSpPr>
        <p:spPr>
          <a:xfrm>
            <a:off x="9081555" y="2411834"/>
            <a:ext cx="1828800" cy="538609"/>
          </a:xfrm>
          <a:prstGeom prst="rect">
            <a:avLst/>
          </a:prstGeom>
          <a:noFill/>
        </p:spPr>
        <p:txBody>
          <a:bodyPr wrap="square" rtlCol="0">
            <a:spAutoFit/>
          </a:bodyPr>
          <a:lstStyle/>
          <a:p>
            <a:pPr algn="l"/>
            <a:r>
              <a:rPr lang="fr-FR" sz="2900"/>
              <a:t>Compétences</a:t>
            </a:r>
          </a:p>
        </p:txBody>
      </p:sp>
      <p:sp>
        <p:nvSpPr>
          <p:cNvPr id="23" name="ZoneTexte 22">
            <a:extLst>
              <a:ext uri="{FF2B5EF4-FFF2-40B4-BE49-F238E27FC236}">
                <a16:creationId xmlns:a16="http://schemas.microsoft.com/office/drawing/2014/main" id="{857E6A49-C953-2330-84DC-EE7C5A817EE0}"/>
              </a:ext>
            </a:extLst>
          </p:cNvPr>
          <p:cNvSpPr txBox="1"/>
          <p:nvPr/>
        </p:nvSpPr>
        <p:spPr>
          <a:xfrm>
            <a:off x="3458811" y="1270395"/>
            <a:ext cx="6997103"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rtl="0">
              <a:defRPr lang="fr-fr"/>
            </a:defPPr>
            <a:lvl1pPr>
              <a:defRPr sz="2900"/>
            </a:lvl1pPr>
          </a:lstStyle>
          <a:p>
            <a:r>
              <a:rPr lang="fr-FR" sz="3900"/>
              <a:t>Vous pouvez contribuer de différentes façon :</a:t>
            </a:r>
          </a:p>
        </p:txBody>
      </p:sp>
    </p:spTree>
    <p:extLst>
      <p:ext uri="{BB962C8B-B14F-4D97-AF65-F5344CB8AC3E}">
        <p14:creationId xmlns:p14="http://schemas.microsoft.com/office/powerpoint/2010/main" val="4195711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3CC06B81-460F-CC08-3DAA-D919689B0BB2}"/>
              </a:ext>
            </a:extLst>
          </p:cNvPr>
          <p:cNvSpPr/>
          <p:nvPr/>
        </p:nvSpPr>
        <p:spPr>
          <a:xfrm>
            <a:off x="60552" y="2489571"/>
            <a:ext cx="12029278" cy="706148"/>
          </a:xfrm>
          <a:prstGeom prst="roundRect">
            <a:avLst>
              <a:gd name="adj" fmla="val 44124"/>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 name="Titre 1">
            <a:extLst>
              <a:ext uri="{FF2B5EF4-FFF2-40B4-BE49-F238E27FC236}">
                <a16:creationId xmlns:a16="http://schemas.microsoft.com/office/drawing/2014/main" id="{08891313-72B0-8F99-9589-48D581352208}"/>
              </a:ext>
            </a:extLst>
          </p:cNvPr>
          <p:cNvSpPr>
            <a:spLocks noGrp="1"/>
          </p:cNvSpPr>
          <p:nvPr>
            <p:ph type="title"/>
          </p:nvPr>
        </p:nvSpPr>
        <p:spPr>
          <a:xfrm>
            <a:off x="787114" y="327361"/>
            <a:ext cx="10515600" cy="1344168"/>
          </a:xfrm>
        </p:spPr>
        <p:txBody>
          <a:bodyPr>
            <a:noAutofit/>
          </a:bodyPr>
          <a:lstStyle/>
          <a:p>
            <a:r>
              <a:rPr lang="fr-FR" sz="6000" b="1" u="sng">
                <a:effectLst/>
              </a:rPr>
              <a:t>Contreparties :</a:t>
            </a:r>
            <a:r>
              <a:rPr lang="fr-FR" sz="6000"/>
              <a:t> </a:t>
            </a:r>
          </a:p>
        </p:txBody>
      </p:sp>
      <p:sp>
        <p:nvSpPr>
          <p:cNvPr id="5" name="Espace réservé du numéro de diapositive 4">
            <a:extLst>
              <a:ext uri="{FF2B5EF4-FFF2-40B4-BE49-F238E27FC236}">
                <a16:creationId xmlns:a16="http://schemas.microsoft.com/office/drawing/2014/main" id="{9F3D07F4-5E39-94CA-CE1A-A0EEB5CDA5C5}"/>
              </a:ext>
            </a:extLst>
          </p:cNvPr>
          <p:cNvSpPr>
            <a:spLocks noGrp="1"/>
          </p:cNvSpPr>
          <p:nvPr>
            <p:ph type="sldNum" sz="quarter" idx="12"/>
          </p:nvPr>
        </p:nvSpPr>
        <p:spPr/>
        <p:txBody>
          <a:bodyPr/>
          <a:lstStyle/>
          <a:p>
            <a:pPr rtl="0"/>
            <a:fld id="{2C18C1E5-FB55-42F5-BD6D-9CC153FCDBE6}" type="slidenum">
              <a:rPr lang="fr-FR" noProof="0" smtClean="0"/>
              <a:pPr rtl="0"/>
              <a:t>19</a:t>
            </a:fld>
            <a:endParaRPr lang="fr-FR" noProof="0"/>
          </a:p>
        </p:txBody>
      </p:sp>
      <p:sp>
        <p:nvSpPr>
          <p:cNvPr id="10" name="Espace réservé du texte 9">
            <a:extLst>
              <a:ext uri="{FF2B5EF4-FFF2-40B4-BE49-F238E27FC236}">
                <a16:creationId xmlns:a16="http://schemas.microsoft.com/office/drawing/2014/main" id="{F7CED7E2-6591-1941-3DAA-C7FBFE14314E}"/>
              </a:ext>
            </a:extLst>
          </p:cNvPr>
          <p:cNvSpPr>
            <a:spLocks noGrp="1"/>
          </p:cNvSpPr>
          <p:nvPr>
            <p:ph type="body" sz="quarter" idx="20"/>
          </p:nvPr>
        </p:nvSpPr>
        <p:spPr>
          <a:xfrm>
            <a:off x="202643" y="2441093"/>
            <a:ext cx="12246465" cy="814684"/>
          </a:xfrm>
        </p:spPr>
        <p:txBody>
          <a:bodyPr vert="horz" lIns="91440" tIns="45720" rIns="91440" bIns="45720" rtlCol="0">
            <a:noAutofit/>
          </a:bodyPr>
          <a:lstStyle/>
          <a:p>
            <a:pPr marL="342900" indent="-342900" algn="l">
              <a:lnSpc>
                <a:spcPct val="100000"/>
              </a:lnSpc>
              <a:buFont typeface="Wingdings" pitchFamily="2" charset="2"/>
              <a:buChar char="v"/>
            </a:pPr>
            <a:r>
              <a:rPr lang="fr-FR" sz="1900"/>
              <a:t>Une visibilité de votre entreprise</a:t>
            </a:r>
          </a:p>
          <a:p>
            <a:pPr algn="l">
              <a:lnSpc>
                <a:spcPct val="100000"/>
              </a:lnSpc>
            </a:pPr>
            <a:r>
              <a:rPr lang="fr-FR" sz="1900"/>
              <a:t>Votre entreprise sera associée à l’ensemble de nos projets phares ( théâtre à la cité, Rouen Bobines, 1,2,3 Contes d’été, la Case)</a:t>
            </a:r>
          </a:p>
        </p:txBody>
      </p:sp>
      <p:sp>
        <p:nvSpPr>
          <p:cNvPr id="8" name="Rectangle : coins arrondis 7">
            <a:extLst>
              <a:ext uri="{FF2B5EF4-FFF2-40B4-BE49-F238E27FC236}">
                <a16:creationId xmlns:a16="http://schemas.microsoft.com/office/drawing/2014/main" id="{3B5071AE-D22B-3A45-E3A3-0F1960985345}"/>
              </a:ext>
            </a:extLst>
          </p:cNvPr>
          <p:cNvSpPr/>
          <p:nvPr/>
        </p:nvSpPr>
        <p:spPr>
          <a:xfrm>
            <a:off x="0" y="3377958"/>
            <a:ext cx="12089830" cy="706148"/>
          </a:xfrm>
          <a:prstGeom prst="roundRect">
            <a:avLst>
              <a:gd name="adj" fmla="val 35759"/>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1" name="Rectangle : coins arrondis 10">
            <a:extLst>
              <a:ext uri="{FF2B5EF4-FFF2-40B4-BE49-F238E27FC236}">
                <a16:creationId xmlns:a16="http://schemas.microsoft.com/office/drawing/2014/main" id="{0BA894BE-E43C-ECCA-28DD-16473B3591E8}"/>
              </a:ext>
            </a:extLst>
          </p:cNvPr>
          <p:cNvSpPr/>
          <p:nvPr/>
        </p:nvSpPr>
        <p:spPr>
          <a:xfrm>
            <a:off x="60552" y="4266345"/>
            <a:ext cx="12029278" cy="706148"/>
          </a:xfrm>
          <a:prstGeom prst="roundRect">
            <a:avLst>
              <a:gd name="adj" fmla="val 35759"/>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3" name="Espace réservé du texte 9">
            <a:extLst>
              <a:ext uri="{FF2B5EF4-FFF2-40B4-BE49-F238E27FC236}">
                <a16:creationId xmlns:a16="http://schemas.microsoft.com/office/drawing/2014/main" id="{F97FCD08-06CB-5512-61AB-1DD1325E0D8D}"/>
              </a:ext>
            </a:extLst>
          </p:cNvPr>
          <p:cNvSpPr>
            <a:spLocks noGrp="1"/>
          </p:cNvSpPr>
          <p:nvPr>
            <p:ph type="body" sz="quarter" idx="20"/>
          </p:nvPr>
        </p:nvSpPr>
        <p:spPr>
          <a:xfrm>
            <a:off x="202643" y="3374812"/>
            <a:ext cx="9625276" cy="747169"/>
          </a:xfrm>
        </p:spPr>
        <p:txBody>
          <a:bodyPr vert="horz" lIns="91440" tIns="45720" rIns="91440" bIns="45720" rtlCol="0" anchor="t">
            <a:noAutofit/>
          </a:bodyPr>
          <a:lstStyle/>
          <a:p>
            <a:pPr marL="342900" indent="-342900" algn="l">
              <a:lnSpc>
                <a:spcPct val="100000"/>
              </a:lnSpc>
              <a:buFont typeface="Wingdings" pitchFamily="2" charset="2"/>
              <a:buChar char="v"/>
            </a:pPr>
            <a:r>
              <a:rPr lang="fr-FR" sz="1800"/>
              <a:t>Des invitations et accès privilégiés aux événements</a:t>
            </a:r>
          </a:p>
          <a:p>
            <a:pPr algn="l">
              <a:lnSpc>
                <a:spcPct val="100000"/>
              </a:lnSpc>
            </a:pPr>
            <a:r>
              <a:rPr lang="fr-FR" sz="1900"/>
              <a:t>Nous vous ouvrirons les portes de notre univers artistique </a:t>
            </a:r>
          </a:p>
        </p:txBody>
      </p:sp>
      <p:sp>
        <p:nvSpPr>
          <p:cNvPr id="18" name="Rectangle : coins arrondis 17">
            <a:extLst>
              <a:ext uri="{FF2B5EF4-FFF2-40B4-BE49-F238E27FC236}">
                <a16:creationId xmlns:a16="http://schemas.microsoft.com/office/drawing/2014/main" id="{C398B6D8-9823-89C9-5B2E-2C748CF5C831}"/>
              </a:ext>
            </a:extLst>
          </p:cNvPr>
          <p:cNvSpPr/>
          <p:nvPr/>
        </p:nvSpPr>
        <p:spPr>
          <a:xfrm>
            <a:off x="60552" y="5176102"/>
            <a:ext cx="12029278" cy="682453"/>
          </a:xfrm>
          <a:prstGeom prst="roundRect">
            <a:avLst>
              <a:gd name="adj" fmla="val 35759"/>
            </a:avLst>
          </a:prstGeom>
          <a:solidFill>
            <a:srgbClr val="F8C1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5" name="Espace réservé du texte 9">
            <a:extLst>
              <a:ext uri="{FF2B5EF4-FFF2-40B4-BE49-F238E27FC236}">
                <a16:creationId xmlns:a16="http://schemas.microsoft.com/office/drawing/2014/main" id="{558C44E4-0C33-F215-58DB-23C694784E95}"/>
              </a:ext>
            </a:extLst>
          </p:cNvPr>
          <p:cNvSpPr>
            <a:spLocks noGrp="1"/>
          </p:cNvSpPr>
          <p:nvPr>
            <p:ph type="body" sz="quarter" idx="20"/>
          </p:nvPr>
        </p:nvSpPr>
        <p:spPr>
          <a:xfrm>
            <a:off x="357981" y="4252706"/>
            <a:ext cx="11373867" cy="719787"/>
          </a:xfrm>
        </p:spPr>
        <p:txBody>
          <a:bodyPr vert="horz" lIns="91440" tIns="45720" rIns="91440" bIns="45720" rtlCol="0">
            <a:noAutofit/>
          </a:bodyPr>
          <a:lstStyle/>
          <a:p>
            <a:pPr marL="342900" indent="-342900" algn="l">
              <a:lnSpc>
                <a:spcPct val="100000"/>
              </a:lnSpc>
              <a:buFont typeface="Wingdings" pitchFamily="2" charset="2"/>
              <a:buChar char="v"/>
            </a:pPr>
            <a:r>
              <a:rPr lang="fr-FR" sz="1900"/>
              <a:t>Implication au cœur de nos projets  </a:t>
            </a:r>
          </a:p>
          <a:p>
            <a:pPr algn="l">
              <a:lnSpc>
                <a:spcPct val="100000"/>
              </a:lnSpc>
            </a:pPr>
            <a:r>
              <a:rPr lang="fr-FR" sz="1900"/>
              <a:t>Votre entreprise peut jouer un rôle actif et visible dans la vie culturelle du territoire </a:t>
            </a:r>
          </a:p>
        </p:txBody>
      </p:sp>
      <p:sp>
        <p:nvSpPr>
          <p:cNvPr id="17" name="Espace réservé du texte 9">
            <a:extLst>
              <a:ext uri="{FF2B5EF4-FFF2-40B4-BE49-F238E27FC236}">
                <a16:creationId xmlns:a16="http://schemas.microsoft.com/office/drawing/2014/main" id="{C456A54B-3ADE-66B9-1D62-192492E1579D}"/>
              </a:ext>
            </a:extLst>
          </p:cNvPr>
          <p:cNvSpPr>
            <a:spLocks noGrp="1"/>
          </p:cNvSpPr>
          <p:nvPr>
            <p:ph type="body" sz="quarter" idx="20"/>
          </p:nvPr>
        </p:nvSpPr>
        <p:spPr>
          <a:xfrm>
            <a:off x="311237" y="5138766"/>
            <a:ext cx="12029278" cy="706148"/>
          </a:xfrm>
        </p:spPr>
        <p:txBody>
          <a:bodyPr vert="horz" lIns="91440" tIns="45720" rIns="91440" bIns="45720" rtlCol="0" anchor="t">
            <a:noAutofit/>
          </a:bodyPr>
          <a:lstStyle/>
          <a:p>
            <a:pPr marL="342900" indent="-342900" algn="l">
              <a:lnSpc>
                <a:spcPct val="100000"/>
              </a:lnSpc>
              <a:buFont typeface="Wingdings" pitchFamily="2" charset="2"/>
              <a:buChar char="v"/>
            </a:pPr>
            <a:r>
              <a:rPr lang="fr-FR" sz="1900"/>
              <a:t>Avantages fiscaux   </a:t>
            </a:r>
          </a:p>
          <a:p>
            <a:pPr algn="l">
              <a:lnSpc>
                <a:spcPct val="100000"/>
              </a:lnSpc>
            </a:pPr>
            <a:r>
              <a:rPr lang="fr-FR" sz="1900"/>
              <a:t>Elle ouvre les droits à une réduction fiscale de 60% du montant du don (qu’il soit financier; matériel ou en compétences)  </a:t>
            </a:r>
          </a:p>
        </p:txBody>
      </p:sp>
    </p:spTree>
    <p:extLst>
      <p:ext uri="{BB962C8B-B14F-4D97-AF65-F5344CB8AC3E}">
        <p14:creationId xmlns:p14="http://schemas.microsoft.com/office/powerpoint/2010/main" val="305234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17E8896-AA49-4FBF-8BB1-9480E622D5AF}"/>
              </a:ext>
            </a:extLst>
          </p:cNvPr>
          <p:cNvSpPr>
            <a:spLocks noGrp="1"/>
          </p:cNvSpPr>
          <p:nvPr>
            <p:ph idx="1"/>
          </p:nvPr>
        </p:nvSpPr>
        <p:spPr>
          <a:xfrm>
            <a:off x="6879338" y="272266"/>
            <a:ext cx="4992624" cy="6204734"/>
          </a:xfrm>
        </p:spPr>
        <p:txBody>
          <a:bodyPr rtlCol="0">
            <a:normAutofit/>
          </a:bodyPr>
          <a:lstStyle/>
          <a:p>
            <a:pPr marL="571500" lvl="0" indent="-571500" rtl="0">
              <a:buFont typeface="Wingdings" pitchFamily="2" charset="2"/>
              <a:buChar char="q"/>
            </a:pPr>
            <a:r>
              <a:rPr lang="fr-FR" sz="1800" b="1">
                <a:latin typeface="ADLaM Display" panose="02010000000000000000" pitchFamily="2" charset="77"/>
                <a:ea typeface="ADLaM Display" panose="02010000000000000000" pitchFamily="2" charset="77"/>
                <a:cs typeface="ADLaM Display" panose="02010000000000000000" pitchFamily="2" charset="77"/>
              </a:rPr>
              <a:t>Contexte et Enjeux </a:t>
            </a:r>
          </a:p>
          <a:p>
            <a:pPr marL="571500" lvl="0" indent="-571500" rtl="0">
              <a:buFont typeface="Arial" panose="020B0604020202020204" pitchFamily="34" charset="0"/>
              <a:buChar char="•"/>
            </a:pPr>
            <a:r>
              <a:rPr lang="fr-FR" sz="1800"/>
              <a:t>Diagnostic territorial</a:t>
            </a:r>
          </a:p>
          <a:p>
            <a:pPr marL="571500" lvl="0" indent="-571500" rtl="0">
              <a:buFont typeface="Wingdings" pitchFamily="2" charset="2"/>
              <a:buChar char="q"/>
            </a:pPr>
            <a:r>
              <a:rPr lang="fr-FR" sz="1800" b="1">
                <a:latin typeface="ADLaM Display" panose="02010000000000000000" pitchFamily="2" charset="77"/>
                <a:ea typeface="ADLaM Display" panose="02010000000000000000" pitchFamily="2" charset="77"/>
                <a:cs typeface="ADLaM Display" panose="02010000000000000000" pitchFamily="2" charset="77"/>
              </a:rPr>
              <a:t>Présentation</a:t>
            </a:r>
            <a:r>
              <a:rPr lang="fr-FR" sz="1800"/>
              <a:t> </a:t>
            </a:r>
          </a:p>
          <a:p>
            <a:pPr marL="571500" lvl="0" indent="-571500" rtl="0">
              <a:buFont typeface="Arial" panose="020B0604020202020204" pitchFamily="34" charset="0"/>
              <a:buChar char="•"/>
            </a:pPr>
            <a:r>
              <a:rPr lang="fr-FR" sz="1800"/>
              <a:t>Youle Compagnie </a:t>
            </a:r>
          </a:p>
          <a:p>
            <a:pPr marL="571500" lvl="0" indent="-571500" rtl="0">
              <a:buFont typeface="Arial" panose="020B0604020202020204" pitchFamily="34" charset="0"/>
              <a:buChar char="•"/>
            </a:pPr>
            <a:r>
              <a:rPr lang="fr-FR" sz="1800"/>
              <a:t>Nos missions</a:t>
            </a:r>
          </a:p>
          <a:p>
            <a:pPr marL="571500" lvl="0" indent="-571500" rtl="0">
              <a:buFont typeface="Arial" panose="020B0604020202020204" pitchFamily="34" charset="0"/>
              <a:buChar char="•"/>
            </a:pPr>
            <a:r>
              <a:rPr lang="fr-FR" sz="1800"/>
              <a:t>Nos Objectifs</a:t>
            </a:r>
          </a:p>
          <a:p>
            <a:pPr marL="571500" lvl="0" indent="-571500" rtl="0">
              <a:buFont typeface="Wingdings" pitchFamily="2" charset="2"/>
              <a:buChar char="q"/>
            </a:pPr>
            <a:r>
              <a:rPr lang="fr-FR" sz="1800" b="1">
                <a:latin typeface="ADLaM Display" panose="02010000000000000000" pitchFamily="2" charset="77"/>
                <a:ea typeface="ADLaM Display" panose="02010000000000000000" pitchFamily="2" charset="77"/>
                <a:cs typeface="ADLaM Display" panose="02010000000000000000" pitchFamily="2" charset="77"/>
              </a:rPr>
              <a:t>Nos projets</a:t>
            </a:r>
          </a:p>
          <a:p>
            <a:pPr marL="571500" lvl="0" indent="-571500" rtl="0">
              <a:buFont typeface="Arial" panose="020B0604020202020204" pitchFamily="34" charset="0"/>
              <a:buChar char="•"/>
            </a:pPr>
            <a:r>
              <a:rPr lang="fr-FR" sz="1800"/>
              <a:t>Théâtre à la cité</a:t>
            </a:r>
          </a:p>
          <a:p>
            <a:pPr marL="571500" lvl="0" indent="-571500" rtl="0">
              <a:buFont typeface="Arial" panose="020B0604020202020204" pitchFamily="34" charset="0"/>
              <a:buChar char="•"/>
            </a:pPr>
            <a:r>
              <a:rPr lang="fr-FR" sz="1800"/>
              <a:t>Rouen-Bobines </a:t>
            </a:r>
          </a:p>
          <a:p>
            <a:pPr marL="571500" lvl="0" indent="-571500" rtl="0">
              <a:buFont typeface="Arial" panose="020B0604020202020204" pitchFamily="34" charset="0"/>
              <a:buChar char="•"/>
            </a:pPr>
            <a:r>
              <a:rPr lang="fr-FR" sz="1800"/>
              <a:t>123 Contes d’été  </a:t>
            </a:r>
          </a:p>
          <a:p>
            <a:pPr marL="571500" lvl="0" indent="-571500" rtl="0">
              <a:buFont typeface="Wingdings" pitchFamily="2" charset="2"/>
              <a:buChar char="q"/>
            </a:pPr>
            <a:r>
              <a:rPr lang="fr-FR" sz="1800" b="1">
                <a:latin typeface="ADLaM Display" panose="02010000000000000000" pitchFamily="2" charset="77"/>
                <a:ea typeface="ADLaM Display" panose="02010000000000000000" pitchFamily="2" charset="77"/>
                <a:cs typeface="ADLaM Display" panose="02010000000000000000" pitchFamily="2" charset="77"/>
              </a:rPr>
              <a:t>Votre implication </a:t>
            </a:r>
          </a:p>
          <a:p>
            <a:pPr marL="571500" lvl="0" indent="-571500" rtl="0">
              <a:buFont typeface="Wingdings" pitchFamily="2" charset="2"/>
              <a:buChar char="q"/>
            </a:pPr>
            <a:r>
              <a:rPr lang="fr-FR" sz="1800" b="1">
                <a:latin typeface="ADLaM Display" panose="02010000000000000000" pitchFamily="2" charset="77"/>
                <a:ea typeface="ADLaM Display" panose="02010000000000000000" pitchFamily="2" charset="77"/>
                <a:cs typeface="ADLaM Display" panose="02010000000000000000" pitchFamily="2" charset="77"/>
              </a:rPr>
              <a:t>Type de mécénat </a:t>
            </a:r>
          </a:p>
          <a:p>
            <a:pPr marL="571500" lvl="0" indent="-571500" rtl="0">
              <a:buFont typeface="Wingdings" pitchFamily="2" charset="2"/>
              <a:buChar char="q"/>
            </a:pPr>
            <a:r>
              <a:rPr lang="fr-FR" sz="1800" b="1">
                <a:latin typeface="ADLaM Display" panose="02010000000000000000" pitchFamily="2" charset="77"/>
                <a:ea typeface="ADLaM Display" panose="02010000000000000000" pitchFamily="2" charset="77"/>
                <a:cs typeface="ADLaM Display" panose="02010000000000000000" pitchFamily="2" charset="77"/>
              </a:rPr>
              <a:t>Contreparties</a:t>
            </a:r>
            <a:r>
              <a:rPr lang="fr-FR" sz="1800">
                <a:latin typeface="ADLaM Display" panose="02010000000000000000" pitchFamily="2" charset="77"/>
                <a:ea typeface="ADLaM Display" panose="02010000000000000000" pitchFamily="2" charset="77"/>
                <a:cs typeface="ADLaM Display" panose="02010000000000000000" pitchFamily="2" charset="77"/>
              </a:rPr>
              <a:t> </a:t>
            </a:r>
          </a:p>
          <a:p>
            <a:pPr marL="571500" lvl="0" indent="-571500" rtl="0">
              <a:buFont typeface="Wingdings" pitchFamily="2" charset="2"/>
              <a:buChar char="q"/>
            </a:pPr>
            <a:r>
              <a:rPr lang="fr-FR" sz="1800" b="1">
                <a:latin typeface="ADLaM Display" panose="02010000000000000000" pitchFamily="2" charset="77"/>
                <a:ea typeface="ADLaM Display" panose="02010000000000000000" pitchFamily="2" charset="77"/>
                <a:cs typeface="ADLaM Display" panose="02010000000000000000" pitchFamily="2" charset="77"/>
              </a:rPr>
              <a:t>Contacts</a:t>
            </a:r>
            <a:r>
              <a:rPr lang="fr-FR" sz="1800">
                <a:latin typeface="ADLaM Display" panose="02010000000000000000" pitchFamily="2" charset="77"/>
                <a:ea typeface="ADLaM Display" panose="02010000000000000000" pitchFamily="2" charset="77"/>
                <a:cs typeface="ADLaM Display" panose="02010000000000000000" pitchFamily="2" charset="77"/>
              </a:rPr>
              <a:t> </a:t>
            </a:r>
          </a:p>
        </p:txBody>
      </p:sp>
      <p:sp>
        <p:nvSpPr>
          <p:cNvPr id="4" name="Espace réservé de la date 3">
            <a:extLst>
              <a:ext uri="{FF2B5EF4-FFF2-40B4-BE49-F238E27FC236}">
                <a16:creationId xmlns:a16="http://schemas.microsoft.com/office/drawing/2014/main" id="{1CB1E77D-BC6B-46E9-A266-292BF5B66921}"/>
              </a:ext>
            </a:extLst>
          </p:cNvPr>
          <p:cNvSpPr>
            <a:spLocks noGrp="1"/>
          </p:cNvSpPr>
          <p:nvPr>
            <p:ph type="dt" sz="half" idx="10"/>
          </p:nvPr>
        </p:nvSpPr>
        <p:spPr/>
        <p:txBody>
          <a:bodyPr rtlCol="0"/>
          <a:lstStyle/>
          <a:p>
            <a:pPr rtl="0"/>
            <a:r>
              <a:rPr lang="fr-FR"/>
              <a:t>Youle compagnie </a:t>
            </a:r>
          </a:p>
        </p:txBody>
      </p:sp>
      <p:sp>
        <p:nvSpPr>
          <p:cNvPr id="6" name="Espace réservé du numéro de diapositive 5">
            <a:extLst>
              <a:ext uri="{FF2B5EF4-FFF2-40B4-BE49-F238E27FC236}">
                <a16:creationId xmlns:a16="http://schemas.microsoft.com/office/drawing/2014/main" id="{082C8496-0D63-4559-BFA5-683F5780142B}"/>
              </a:ext>
            </a:extLst>
          </p:cNvPr>
          <p:cNvSpPr>
            <a:spLocks noGrp="1"/>
          </p:cNvSpPr>
          <p:nvPr>
            <p:ph type="sldNum" sz="quarter" idx="12"/>
          </p:nvPr>
        </p:nvSpPr>
        <p:spPr/>
        <p:txBody>
          <a:bodyPr rtlCol="0"/>
          <a:lstStyle/>
          <a:p>
            <a:pPr rtl="0"/>
            <a:fld id="{2C18C1E5-FB55-42F5-BD6D-9CC153FCDBE6}" type="slidenum">
              <a:rPr lang="fr-FR" smtClean="0"/>
              <a:pPr rtl="0"/>
              <a:t>2</a:t>
            </a:fld>
            <a:endParaRPr lang="fr-FR"/>
          </a:p>
        </p:txBody>
      </p:sp>
      <p:sp>
        <p:nvSpPr>
          <p:cNvPr id="8" name="Titre 7">
            <a:extLst>
              <a:ext uri="{FF2B5EF4-FFF2-40B4-BE49-F238E27FC236}">
                <a16:creationId xmlns:a16="http://schemas.microsoft.com/office/drawing/2014/main" id="{3FCEBF9C-F75C-D34B-DBC4-DFA429261D97}"/>
              </a:ext>
            </a:extLst>
          </p:cNvPr>
          <p:cNvSpPr>
            <a:spLocks noGrp="1"/>
          </p:cNvSpPr>
          <p:nvPr>
            <p:ph type="title"/>
          </p:nvPr>
        </p:nvSpPr>
        <p:spPr/>
        <p:txBody>
          <a:bodyPr/>
          <a:lstStyle/>
          <a:p>
            <a:r>
              <a:rPr lang="fr-FR"/>
              <a:t>Sommaire </a:t>
            </a:r>
          </a:p>
        </p:txBody>
      </p:sp>
    </p:spTree>
    <p:extLst>
      <p:ext uri="{BB962C8B-B14F-4D97-AF65-F5344CB8AC3E}">
        <p14:creationId xmlns:p14="http://schemas.microsoft.com/office/powerpoint/2010/main" val="2442842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FF801-5C0A-7BB8-B460-7F344F2CC6A7}"/>
              </a:ext>
            </a:extLst>
          </p:cNvPr>
          <p:cNvSpPr>
            <a:spLocks noGrp="1"/>
          </p:cNvSpPr>
          <p:nvPr>
            <p:ph type="title"/>
          </p:nvPr>
        </p:nvSpPr>
        <p:spPr/>
        <p:txBody>
          <a:bodyPr/>
          <a:lstStyle/>
          <a:p>
            <a:r>
              <a:rPr lang="fr-FR"/>
              <a:t>Contact</a:t>
            </a:r>
          </a:p>
        </p:txBody>
      </p:sp>
      <p:sp>
        <p:nvSpPr>
          <p:cNvPr id="5" name="Espace réservé du numéro de diapositive 4">
            <a:extLst>
              <a:ext uri="{FF2B5EF4-FFF2-40B4-BE49-F238E27FC236}">
                <a16:creationId xmlns:a16="http://schemas.microsoft.com/office/drawing/2014/main" id="{8F794198-E3B4-F816-3DFA-13F6E7E8DBCA}"/>
              </a:ext>
            </a:extLst>
          </p:cNvPr>
          <p:cNvSpPr>
            <a:spLocks noGrp="1"/>
          </p:cNvSpPr>
          <p:nvPr>
            <p:ph type="sldNum" sz="quarter" idx="12"/>
          </p:nvPr>
        </p:nvSpPr>
        <p:spPr/>
        <p:txBody>
          <a:bodyPr/>
          <a:lstStyle/>
          <a:p>
            <a:pPr rtl="0"/>
            <a:fld id="{2C18C1E5-FB55-42F5-BD6D-9CC153FCDBE6}" type="slidenum">
              <a:rPr lang="fr-FR" noProof="0" smtClean="0"/>
              <a:pPr rtl="0"/>
              <a:t>20</a:t>
            </a:fld>
            <a:endParaRPr lang="fr-FR" noProof="0"/>
          </a:p>
        </p:txBody>
      </p:sp>
      <p:sp>
        <p:nvSpPr>
          <p:cNvPr id="9" name="Espace réservé du texte 8">
            <a:extLst>
              <a:ext uri="{FF2B5EF4-FFF2-40B4-BE49-F238E27FC236}">
                <a16:creationId xmlns:a16="http://schemas.microsoft.com/office/drawing/2014/main" id="{B2DF219B-9B6E-2C5A-F4BD-84C05B14CF81}"/>
              </a:ext>
            </a:extLst>
          </p:cNvPr>
          <p:cNvSpPr>
            <a:spLocks noGrp="1"/>
          </p:cNvSpPr>
          <p:nvPr>
            <p:ph type="body" sz="quarter" idx="18"/>
          </p:nvPr>
        </p:nvSpPr>
        <p:spPr>
          <a:xfrm>
            <a:off x="4449967" y="3392869"/>
            <a:ext cx="3063240" cy="548640"/>
          </a:xfrm>
        </p:spPr>
        <p:txBody>
          <a:bodyPr vert="horz" lIns="91440" tIns="45720" rIns="91440" bIns="45720" rtlCol="0" anchor="t">
            <a:normAutofit/>
          </a:bodyPr>
          <a:lstStyle/>
          <a:p>
            <a:r>
              <a:rPr lang="fr-FR" err="1"/>
              <a:t>Youle</a:t>
            </a:r>
            <a:r>
              <a:rPr lang="fr-FR"/>
              <a:t> Compagnie </a:t>
            </a:r>
          </a:p>
        </p:txBody>
      </p:sp>
      <p:sp>
        <p:nvSpPr>
          <p:cNvPr id="10" name="Espace réservé du texte 9">
            <a:extLst>
              <a:ext uri="{FF2B5EF4-FFF2-40B4-BE49-F238E27FC236}">
                <a16:creationId xmlns:a16="http://schemas.microsoft.com/office/drawing/2014/main" id="{8043346C-D922-1868-8FBE-0E35C5BB646D}"/>
              </a:ext>
            </a:extLst>
          </p:cNvPr>
          <p:cNvSpPr>
            <a:spLocks noGrp="1"/>
          </p:cNvSpPr>
          <p:nvPr>
            <p:ph type="body" sz="quarter" idx="20"/>
          </p:nvPr>
        </p:nvSpPr>
        <p:spPr>
          <a:xfrm>
            <a:off x="4327532" y="4084108"/>
            <a:ext cx="3063240" cy="548640"/>
          </a:xfrm>
        </p:spPr>
        <p:txBody>
          <a:bodyPr vert="horz" lIns="91440" tIns="45720" rIns="91440" bIns="45720" rtlCol="0" anchor="t">
            <a:normAutofit/>
          </a:bodyPr>
          <a:lstStyle/>
          <a:p>
            <a:r>
              <a:rPr lang="fr-FR"/>
              <a:t>Coordination@youlecompagnie.com</a:t>
            </a:r>
          </a:p>
        </p:txBody>
      </p:sp>
      <p:sp>
        <p:nvSpPr>
          <p:cNvPr id="11" name="Espace réservé du texte 10">
            <a:extLst>
              <a:ext uri="{FF2B5EF4-FFF2-40B4-BE49-F238E27FC236}">
                <a16:creationId xmlns:a16="http://schemas.microsoft.com/office/drawing/2014/main" id="{C4FDDE1B-6C5F-F28D-5E99-E4A048097615}"/>
              </a:ext>
            </a:extLst>
          </p:cNvPr>
          <p:cNvSpPr>
            <a:spLocks noGrp="1"/>
          </p:cNvSpPr>
          <p:nvPr>
            <p:ph type="body" sz="quarter" idx="22"/>
          </p:nvPr>
        </p:nvSpPr>
        <p:spPr>
          <a:xfrm>
            <a:off x="4322602" y="4746456"/>
            <a:ext cx="3063240" cy="548640"/>
          </a:xfrm>
        </p:spPr>
        <p:txBody>
          <a:bodyPr/>
          <a:lstStyle/>
          <a:p>
            <a:r>
              <a:rPr lang="fr-FR"/>
              <a:t>07. 69. 13. 20. 29</a:t>
            </a:r>
          </a:p>
        </p:txBody>
      </p:sp>
      <p:sp>
        <p:nvSpPr>
          <p:cNvPr id="13" name="Espace réservé du texte 8">
            <a:extLst>
              <a:ext uri="{FF2B5EF4-FFF2-40B4-BE49-F238E27FC236}">
                <a16:creationId xmlns:a16="http://schemas.microsoft.com/office/drawing/2014/main" id="{6AE26425-E846-936C-8458-2958AFE9F369}"/>
              </a:ext>
            </a:extLst>
          </p:cNvPr>
          <p:cNvSpPr>
            <a:spLocks noGrp="1"/>
          </p:cNvSpPr>
          <p:nvPr>
            <p:ph type="body" sz="quarter" idx="18"/>
          </p:nvPr>
        </p:nvSpPr>
        <p:spPr>
          <a:xfrm>
            <a:off x="678180" y="2839092"/>
            <a:ext cx="3063240" cy="548640"/>
          </a:xfrm>
        </p:spPr>
        <p:txBody>
          <a:bodyPr>
            <a:normAutofit/>
          </a:bodyPr>
          <a:lstStyle/>
          <a:p>
            <a:r>
              <a:rPr lang="fr-FR"/>
              <a:t>Vous souhaitez devenir partenaire ? </a:t>
            </a:r>
          </a:p>
        </p:txBody>
      </p:sp>
      <p:sp>
        <p:nvSpPr>
          <p:cNvPr id="6" name="TextBox 5">
            <a:extLst>
              <a:ext uri="{FF2B5EF4-FFF2-40B4-BE49-F238E27FC236}">
                <a16:creationId xmlns:a16="http://schemas.microsoft.com/office/drawing/2014/main" id="{75B31481-BD48-C910-64E2-ECF1968EC0C6}"/>
              </a:ext>
            </a:extLst>
          </p:cNvPr>
          <p:cNvSpPr txBox="1"/>
          <p:nvPr/>
        </p:nvSpPr>
        <p:spPr>
          <a:xfrm>
            <a:off x="3738563" y="5298281"/>
            <a:ext cx="6096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a:latin typeface="The Hand Black"/>
              </a:rPr>
              <a:t>Av de Bretagne, 76100 Centre commercial Saint Sever 1re étage </a:t>
            </a:r>
            <a:endParaRPr lang="en-US" sz="2400">
              <a:latin typeface="The Hand Black"/>
              <a:cs typeface="Arial"/>
            </a:endParaRPr>
          </a:p>
        </p:txBody>
      </p:sp>
      <p:pic>
        <p:nvPicPr>
          <p:cNvPr id="7" name="Graphic 6" descr="Combiné avec un remplissage uni">
            <a:extLst>
              <a:ext uri="{FF2B5EF4-FFF2-40B4-BE49-F238E27FC236}">
                <a16:creationId xmlns:a16="http://schemas.microsoft.com/office/drawing/2014/main" id="{FF21D49D-6A72-70B1-90D9-7FE6D7F462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5681" y="4764022"/>
            <a:ext cx="310628" cy="441960"/>
          </a:xfrm>
          <a:prstGeom prst="rect">
            <a:avLst/>
          </a:prstGeom>
        </p:spPr>
      </p:pic>
      <p:pic>
        <p:nvPicPr>
          <p:cNvPr id="8" name="Graphic 7" descr="Repère avec un remplissage uni">
            <a:extLst>
              <a:ext uri="{FF2B5EF4-FFF2-40B4-BE49-F238E27FC236}">
                <a16:creationId xmlns:a16="http://schemas.microsoft.com/office/drawing/2014/main" id="{DEB50892-5C53-996C-169D-03538A323D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7080" y="5189519"/>
            <a:ext cx="437031" cy="517264"/>
          </a:xfrm>
          <a:prstGeom prst="rect">
            <a:avLst/>
          </a:prstGeom>
        </p:spPr>
      </p:pic>
      <p:pic>
        <p:nvPicPr>
          <p:cNvPr id="12" name="Graphic 11" descr="Enveloppe avec un remplissage uni">
            <a:extLst>
              <a:ext uri="{FF2B5EF4-FFF2-40B4-BE49-F238E27FC236}">
                <a16:creationId xmlns:a16="http://schemas.microsoft.com/office/drawing/2014/main" id="{985080F1-2F9D-C256-F623-B21C269520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4461" y="4109273"/>
            <a:ext cx="450328" cy="438075"/>
          </a:xfrm>
          <a:prstGeom prst="rect">
            <a:avLst/>
          </a:prstGeom>
        </p:spPr>
      </p:pic>
    </p:spTree>
    <p:extLst>
      <p:ext uri="{BB962C8B-B14F-4D97-AF65-F5344CB8AC3E}">
        <p14:creationId xmlns:p14="http://schemas.microsoft.com/office/powerpoint/2010/main" val="40581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5BB92-813C-4042-B316-05BBE4D46BC7}"/>
              </a:ext>
            </a:extLst>
          </p:cNvPr>
          <p:cNvSpPr>
            <a:spLocks noGrp="1"/>
          </p:cNvSpPr>
          <p:nvPr>
            <p:ph type="title"/>
          </p:nvPr>
        </p:nvSpPr>
        <p:spPr/>
        <p:txBody>
          <a:bodyPr rtlCol="0"/>
          <a:lstStyle/>
          <a:p>
            <a:pPr rtl="0"/>
            <a:r>
              <a:rPr lang="fr-FR"/>
              <a:t>Merci</a:t>
            </a:r>
          </a:p>
        </p:txBody>
      </p:sp>
      <p:sp>
        <p:nvSpPr>
          <p:cNvPr id="9" name="Espace réservé du texte 8">
            <a:extLst>
              <a:ext uri="{FF2B5EF4-FFF2-40B4-BE49-F238E27FC236}">
                <a16:creationId xmlns:a16="http://schemas.microsoft.com/office/drawing/2014/main" id="{41690B51-B7AB-4D15-951F-60CB62BB8DCF}"/>
              </a:ext>
            </a:extLst>
          </p:cNvPr>
          <p:cNvSpPr>
            <a:spLocks noGrp="1"/>
          </p:cNvSpPr>
          <p:nvPr>
            <p:ph type="body" sz="quarter" idx="18"/>
          </p:nvPr>
        </p:nvSpPr>
        <p:spPr/>
        <p:txBody>
          <a:bodyPr vert="horz" lIns="91440" tIns="45720" rIns="91440" bIns="45720" rtlCol="0" anchor="t">
            <a:normAutofit/>
          </a:bodyPr>
          <a:lstStyle/>
          <a:p>
            <a:pPr rtl="0"/>
            <a:endParaRPr lang="fr-FR"/>
          </a:p>
          <a:p>
            <a:pPr rtl="0"/>
            <a:endParaRPr lang="fr-FR"/>
          </a:p>
        </p:txBody>
      </p:sp>
      <p:sp>
        <p:nvSpPr>
          <p:cNvPr id="10" name="Espace réservé du texte 9">
            <a:extLst>
              <a:ext uri="{FF2B5EF4-FFF2-40B4-BE49-F238E27FC236}">
                <a16:creationId xmlns:a16="http://schemas.microsoft.com/office/drawing/2014/main" id="{53C6B086-BC3B-4FE1-A23D-D1396E627EE6}"/>
              </a:ext>
            </a:extLst>
          </p:cNvPr>
          <p:cNvSpPr>
            <a:spLocks noGrp="1"/>
          </p:cNvSpPr>
          <p:nvPr>
            <p:ph type="body" sz="quarter" idx="20"/>
          </p:nvPr>
        </p:nvSpPr>
        <p:spPr/>
        <p:txBody>
          <a:bodyPr vert="horz" lIns="91440" tIns="45720" rIns="91440" bIns="45720" rtlCol="0" anchor="t">
            <a:normAutofit/>
          </a:bodyPr>
          <a:lstStyle/>
          <a:p>
            <a:pPr rtl="0"/>
            <a:endParaRPr lang="fr-FR"/>
          </a:p>
          <a:p>
            <a:pPr rtl="0"/>
            <a:endParaRPr lang="fr-FR"/>
          </a:p>
        </p:txBody>
      </p:sp>
      <p:sp>
        <p:nvSpPr>
          <p:cNvPr id="11" name="Espace réservé du texte 10">
            <a:extLst>
              <a:ext uri="{FF2B5EF4-FFF2-40B4-BE49-F238E27FC236}">
                <a16:creationId xmlns:a16="http://schemas.microsoft.com/office/drawing/2014/main" id="{1612A310-0919-4438-952C-499AC4A95E7A}"/>
              </a:ext>
            </a:extLst>
          </p:cNvPr>
          <p:cNvSpPr>
            <a:spLocks noGrp="1"/>
          </p:cNvSpPr>
          <p:nvPr>
            <p:ph type="body" sz="quarter" idx="22"/>
          </p:nvPr>
        </p:nvSpPr>
        <p:spPr/>
        <p:txBody>
          <a:bodyPr vert="horz" lIns="91440" tIns="45720" rIns="91440" bIns="45720" rtlCol="0" anchor="t">
            <a:normAutofit/>
          </a:bodyPr>
          <a:lstStyle/>
          <a:p>
            <a:pPr rtl="0"/>
            <a:endParaRPr lang="fr-FR"/>
          </a:p>
          <a:p>
            <a:pPr rtl="0"/>
            <a:endParaRPr lang="fr-FR"/>
          </a:p>
        </p:txBody>
      </p:sp>
      <p:sp>
        <p:nvSpPr>
          <p:cNvPr id="3" name="Espace réservé de la date 2">
            <a:extLst>
              <a:ext uri="{FF2B5EF4-FFF2-40B4-BE49-F238E27FC236}">
                <a16:creationId xmlns:a16="http://schemas.microsoft.com/office/drawing/2014/main" id="{DECE1FA4-302E-47BF-AD27-4A7685949974}"/>
              </a:ext>
            </a:extLst>
          </p:cNvPr>
          <p:cNvSpPr>
            <a:spLocks noGrp="1"/>
          </p:cNvSpPr>
          <p:nvPr>
            <p:ph type="dt" sz="half" idx="10"/>
          </p:nvPr>
        </p:nvSpPr>
        <p:spPr/>
        <p:txBody>
          <a:bodyPr rtlCol="0"/>
          <a:lstStyle/>
          <a:p>
            <a:pPr rtl="0"/>
            <a:r>
              <a:rPr lang="fr-FR"/>
              <a:t>03/09/20XX</a:t>
            </a:r>
          </a:p>
        </p:txBody>
      </p:sp>
      <p:sp>
        <p:nvSpPr>
          <p:cNvPr id="4" name="Espace réservé du pied de page 3">
            <a:extLst>
              <a:ext uri="{FF2B5EF4-FFF2-40B4-BE49-F238E27FC236}">
                <a16:creationId xmlns:a16="http://schemas.microsoft.com/office/drawing/2014/main" id="{8B357B38-EB06-465C-8F7E-F7E1E7079D1F}"/>
              </a:ext>
            </a:extLst>
          </p:cNvPr>
          <p:cNvSpPr>
            <a:spLocks noGrp="1"/>
          </p:cNvSpPr>
          <p:nvPr>
            <p:ph type="ftr" sz="quarter" idx="11"/>
          </p:nvPr>
        </p:nvSpPr>
        <p:spPr/>
        <p:txBody>
          <a:bodyPr rtlCol="0"/>
          <a:lstStyle/>
          <a:p>
            <a:pPr rtl="0"/>
            <a:r>
              <a:rPr lang="fr-FR"/>
              <a:t>Titre de la présentation</a:t>
            </a:r>
          </a:p>
        </p:txBody>
      </p:sp>
      <p:sp>
        <p:nvSpPr>
          <p:cNvPr id="5" name="Espace réservé du numéro de diapositive 4">
            <a:extLst>
              <a:ext uri="{FF2B5EF4-FFF2-40B4-BE49-F238E27FC236}">
                <a16:creationId xmlns:a16="http://schemas.microsoft.com/office/drawing/2014/main" id="{763B58A6-180C-4F65-9C7E-460497F34301}"/>
              </a:ext>
            </a:extLst>
          </p:cNvPr>
          <p:cNvSpPr>
            <a:spLocks noGrp="1"/>
          </p:cNvSpPr>
          <p:nvPr>
            <p:ph type="sldNum" sz="quarter" idx="12"/>
          </p:nvPr>
        </p:nvSpPr>
        <p:spPr/>
        <p:txBody>
          <a:bodyPr rtlCol="0"/>
          <a:lstStyle/>
          <a:p>
            <a:pPr rtl="0"/>
            <a:fld id="{2C18C1E5-FB55-42F5-BD6D-9CC153FCDBE6}" type="slidenum">
              <a:rPr lang="fr-FR" smtClean="0"/>
              <a:pPr rtl="0"/>
              <a:t>21</a:t>
            </a:fld>
            <a:endParaRPr lang="fr-FR"/>
          </a:p>
        </p:txBody>
      </p:sp>
      <p:pic>
        <p:nvPicPr>
          <p:cNvPr id="15" name="Picture Placeholder 14">
            <a:extLst>
              <a:ext uri="{FF2B5EF4-FFF2-40B4-BE49-F238E27FC236}">
                <a16:creationId xmlns:a16="http://schemas.microsoft.com/office/drawing/2014/main" id="{1FE6976D-AF13-B17F-BC3B-D1F6192E16DA}"/>
              </a:ext>
            </a:extLst>
          </p:cNvPr>
          <p:cNvPicPr>
            <a:picLocks noGrp="1" noChangeAspect="1"/>
          </p:cNvPicPr>
          <p:nvPr>
            <p:ph type="pic" sz="quarter" idx="13"/>
          </p:nvPr>
        </p:nvPicPr>
        <p:blipFill>
          <a:blip r:embed="rId3"/>
          <a:srcRect l="12500" r="12500"/>
          <a:stretch/>
        </p:blipFill>
        <p:spPr>
          <a:xfrm>
            <a:off x="247396" y="3877056"/>
            <a:ext cx="2153920" cy="2245360"/>
          </a:xfrm>
          <a:prstGeom prst="rect">
            <a:avLst/>
          </a:prstGeom>
        </p:spPr>
      </p:pic>
      <p:pic>
        <p:nvPicPr>
          <p:cNvPr id="16" name="Picture Placeholder 15">
            <a:extLst>
              <a:ext uri="{FF2B5EF4-FFF2-40B4-BE49-F238E27FC236}">
                <a16:creationId xmlns:a16="http://schemas.microsoft.com/office/drawing/2014/main" id="{AA585FF3-0853-6BCD-4A05-9026312A6FD5}"/>
              </a:ext>
            </a:extLst>
          </p:cNvPr>
          <p:cNvPicPr>
            <a:picLocks noGrp="1" noChangeAspect="1"/>
          </p:cNvPicPr>
          <p:nvPr>
            <p:ph type="pic" sz="quarter" idx="15"/>
          </p:nvPr>
        </p:nvPicPr>
        <p:blipFill>
          <a:blip r:embed="rId4"/>
          <a:srcRect t="12271" b="12271"/>
          <a:stretch/>
        </p:blipFill>
        <p:spPr>
          <a:xfrm>
            <a:off x="2579116" y="4344416"/>
            <a:ext cx="1818640" cy="1778000"/>
          </a:xfrm>
          <a:prstGeom prst="rect">
            <a:avLst/>
          </a:prstGeom>
        </p:spPr>
      </p:pic>
      <p:pic>
        <p:nvPicPr>
          <p:cNvPr id="17" name="Picture Placeholder 16">
            <a:extLst>
              <a:ext uri="{FF2B5EF4-FFF2-40B4-BE49-F238E27FC236}">
                <a16:creationId xmlns:a16="http://schemas.microsoft.com/office/drawing/2014/main" id="{C5C76EAB-9220-7266-9A1E-3E29D23DB484}"/>
              </a:ext>
            </a:extLst>
          </p:cNvPr>
          <p:cNvPicPr>
            <a:picLocks noGrp="1" noChangeAspect="1"/>
          </p:cNvPicPr>
          <p:nvPr>
            <p:ph type="pic" sz="quarter" idx="17"/>
          </p:nvPr>
        </p:nvPicPr>
        <p:blipFill>
          <a:blip r:embed="rId5"/>
          <a:srcRect t="15352" b="15352"/>
          <a:stretch/>
        </p:blipFill>
        <p:spPr>
          <a:xfrm>
            <a:off x="7633716" y="2485136"/>
            <a:ext cx="1686560" cy="1727200"/>
          </a:xfrm>
          <a:prstGeom prst="rect">
            <a:avLst/>
          </a:prstGeom>
        </p:spPr>
      </p:pic>
      <p:pic>
        <p:nvPicPr>
          <p:cNvPr id="18" name="Picture 17">
            <a:extLst>
              <a:ext uri="{FF2B5EF4-FFF2-40B4-BE49-F238E27FC236}">
                <a16:creationId xmlns:a16="http://schemas.microsoft.com/office/drawing/2014/main" id="{A4C8A8FA-0D99-6E46-4387-1029F05E711D}"/>
              </a:ext>
            </a:extLst>
          </p:cNvPr>
          <p:cNvPicPr>
            <a:picLocks noChangeAspect="1"/>
          </p:cNvPicPr>
          <p:nvPr/>
        </p:nvPicPr>
        <p:blipFill>
          <a:blip r:embed="rId6"/>
          <a:stretch>
            <a:fillRect/>
          </a:stretch>
        </p:blipFill>
        <p:spPr>
          <a:xfrm>
            <a:off x="9631680" y="2451100"/>
            <a:ext cx="2184400" cy="1752600"/>
          </a:xfrm>
          <a:prstGeom prst="rect">
            <a:avLst/>
          </a:prstGeom>
        </p:spPr>
      </p:pic>
      <p:pic>
        <p:nvPicPr>
          <p:cNvPr id="19" name="Picture 18">
            <a:extLst>
              <a:ext uri="{FF2B5EF4-FFF2-40B4-BE49-F238E27FC236}">
                <a16:creationId xmlns:a16="http://schemas.microsoft.com/office/drawing/2014/main" id="{5899154B-6795-8234-5AA8-00DFB1BC5EAF}"/>
              </a:ext>
            </a:extLst>
          </p:cNvPr>
          <p:cNvPicPr>
            <a:picLocks noChangeAspect="1"/>
          </p:cNvPicPr>
          <p:nvPr/>
        </p:nvPicPr>
        <p:blipFill>
          <a:blip r:embed="rId7"/>
          <a:stretch>
            <a:fillRect/>
          </a:stretch>
        </p:blipFill>
        <p:spPr>
          <a:xfrm>
            <a:off x="9079048" y="4348480"/>
            <a:ext cx="2741023" cy="1778000"/>
          </a:xfrm>
          <a:prstGeom prst="rect">
            <a:avLst/>
          </a:prstGeom>
        </p:spPr>
      </p:pic>
      <p:pic>
        <p:nvPicPr>
          <p:cNvPr id="20" name="Picture 19">
            <a:extLst>
              <a:ext uri="{FF2B5EF4-FFF2-40B4-BE49-F238E27FC236}">
                <a16:creationId xmlns:a16="http://schemas.microsoft.com/office/drawing/2014/main" id="{B4ADB4D1-5C63-A69A-1282-8CEB67931C9E}"/>
              </a:ext>
            </a:extLst>
          </p:cNvPr>
          <p:cNvPicPr>
            <a:picLocks noChangeAspect="1"/>
          </p:cNvPicPr>
          <p:nvPr/>
        </p:nvPicPr>
        <p:blipFill>
          <a:blip r:embed="rId8"/>
          <a:stretch>
            <a:fillRect/>
          </a:stretch>
        </p:blipFill>
        <p:spPr>
          <a:xfrm>
            <a:off x="243315" y="2438400"/>
            <a:ext cx="1900969" cy="1280160"/>
          </a:xfrm>
          <a:prstGeom prst="rect">
            <a:avLst/>
          </a:prstGeom>
        </p:spPr>
      </p:pic>
      <p:pic>
        <p:nvPicPr>
          <p:cNvPr id="21" name="Picture 20">
            <a:extLst>
              <a:ext uri="{FF2B5EF4-FFF2-40B4-BE49-F238E27FC236}">
                <a16:creationId xmlns:a16="http://schemas.microsoft.com/office/drawing/2014/main" id="{685D9159-2E56-F45A-7071-9D7069442BC2}"/>
              </a:ext>
            </a:extLst>
          </p:cNvPr>
          <p:cNvPicPr>
            <a:picLocks noChangeAspect="1"/>
          </p:cNvPicPr>
          <p:nvPr/>
        </p:nvPicPr>
        <p:blipFill>
          <a:blip r:embed="rId9"/>
          <a:stretch>
            <a:fillRect/>
          </a:stretch>
        </p:blipFill>
        <p:spPr>
          <a:xfrm>
            <a:off x="2565930" y="2448560"/>
            <a:ext cx="2163020" cy="1371600"/>
          </a:xfrm>
          <a:prstGeom prst="rect">
            <a:avLst/>
          </a:prstGeom>
        </p:spPr>
      </p:pic>
      <p:pic>
        <p:nvPicPr>
          <p:cNvPr id="22" name="Picture 21">
            <a:extLst>
              <a:ext uri="{FF2B5EF4-FFF2-40B4-BE49-F238E27FC236}">
                <a16:creationId xmlns:a16="http://schemas.microsoft.com/office/drawing/2014/main" id="{BC4BACE5-E162-4690-B181-BFC5C3E158A8}"/>
              </a:ext>
            </a:extLst>
          </p:cNvPr>
          <p:cNvPicPr>
            <a:picLocks noChangeAspect="1"/>
          </p:cNvPicPr>
          <p:nvPr/>
        </p:nvPicPr>
        <p:blipFill>
          <a:blip r:embed="rId10"/>
          <a:stretch>
            <a:fillRect/>
          </a:stretch>
        </p:blipFill>
        <p:spPr>
          <a:xfrm>
            <a:off x="4812348" y="4194493"/>
            <a:ext cx="2445385" cy="1039495"/>
          </a:xfrm>
          <a:prstGeom prst="rect">
            <a:avLst/>
          </a:prstGeom>
        </p:spPr>
      </p:pic>
      <p:pic>
        <p:nvPicPr>
          <p:cNvPr id="24" name="Picture 23">
            <a:extLst>
              <a:ext uri="{FF2B5EF4-FFF2-40B4-BE49-F238E27FC236}">
                <a16:creationId xmlns:a16="http://schemas.microsoft.com/office/drawing/2014/main" id="{DB2E6ACE-4954-04A1-2C0B-531A9738AE30}"/>
              </a:ext>
            </a:extLst>
          </p:cNvPr>
          <p:cNvPicPr>
            <a:picLocks noChangeAspect="1"/>
          </p:cNvPicPr>
          <p:nvPr/>
        </p:nvPicPr>
        <p:blipFill>
          <a:blip r:embed="rId11"/>
          <a:stretch>
            <a:fillRect/>
          </a:stretch>
        </p:blipFill>
        <p:spPr>
          <a:xfrm>
            <a:off x="5148580" y="2499360"/>
            <a:ext cx="2128520" cy="1371600"/>
          </a:xfrm>
          <a:prstGeom prst="rect">
            <a:avLst/>
          </a:prstGeom>
        </p:spPr>
      </p:pic>
      <p:pic>
        <p:nvPicPr>
          <p:cNvPr id="26" name="Picture 25">
            <a:extLst>
              <a:ext uri="{FF2B5EF4-FFF2-40B4-BE49-F238E27FC236}">
                <a16:creationId xmlns:a16="http://schemas.microsoft.com/office/drawing/2014/main" id="{C8E2E057-7458-1E42-847C-A7334348068A}"/>
              </a:ext>
            </a:extLst>
          </p:cNvPr>
          <p:cNvPicPr>
            <a:picLocks noChangeAspect="1"/>
          </p:cNvPicPr>
          <p:nvPr/>
        </p:nvPicPr>
        <p:blipFill>
          <a:blip r:embed="rId6"/>
          <a:stretch>
            <a:fillRect/>
          </a:stretch>
        </p:blipFill>
        <p:spPr>
          <a:xfrm>
            <a:off x="7609840" y="4452620"/>
            <a:ext cx="1076960" cy="777240"/>
          </a:xfrm>
          <a:prstGeom prst="rect">
            <a:avLst/>
          </a:prstGeom>
        </p:spPr>
      </p:pic>
      <p:pic>
        <p:nvPicPr>
          <p:cNvPr id="29" name="Picture 28">
            <a:extLst>
              <a:ext uri="{FF2B5EF4-FFF2-40B4-BE49-F238E27FC236}">
                <a16:creationId xmlns:a16="http://schemas.microsoft.com/office/drawing/2014/main" id="{ED496737-C798-4D9A-54D9-ADE73F41D893}"/>
              </a:ext>
            </a:extLst>
          </p:cNvPr>
          <p:cNvPicPr>
            <a:picLocks noChangeAspect="1"/>
          </p:cNvPicPr>
          <p:nvPr/>
        </p:nvPicPr>
        <p:blipFill>
          <a:blip r:embed="rId12"/>
          <a:stretch>
            <a:fillRect/>
          </a:stretch>
        </p:blipFill>
        <p:spPr>
          <a:xfrm>
            <a:off x="7383780" y="5364480"/>
            <a:ext cx="1498600" cy="762000"/>
          </a:xfrm>
          <a:prstGeom prst="rect">
            <a:avLst/>
          </a:prstGeom>
        </p:spPr>
      </p:pic>
      <p:pic>
        <p:nvPicPr>
          <p:cNvPr id="30" name="Picture 29">
            <a:extLst>
              <a:ext uri="{FF2B5EF4-FFF2-40B4-BE49-F238E27FC236}">
                <a16:creationId xmlns:a16="http://schemas.microsoft.com/office/drawing/2014/main" id="{59DC0CAD-ECAE-1B62-7115-E29ACB48E827}"/>
              </a:ext>
            </a:extLst>
          </p:cNvPr>
          <p:cNvPicPr>
            <a:picLocks noChangeAspect="1"/>
          </p:cNvPicPr>
          <p:nvPr/>
        </p:nvPicPr>
        <p:blipFill>
          <a:blip r:embed="rId13"/>
          <a:stretch>
            <a:fillRect/>
          </a:stretch>
        </p:blipFill>
        <p:spPr>
          <a:xfrm flipH="1">
            <a:off x="4564380" y="5364480"/>
            <a:ext cx="1437640" cy="762000"/>
          </a:xfrm>
          <a:prstGeom prst="rect">
            <a:avLst/>
          </a:prstGeom>
        </p:spPr>
      </p:pic>
      <p:pic>
        <p:nvPicPr>
          <p:cNvPr id="31" name="Picture 30">
            <a:extLst>
              <a:ext uri="{FF2B5EF4-FFF2-40B4-BE49-F238E27FC236}">
                <a16:creationId xmlns:a16="http://schemas.microsoft.com/office/drawing/2014/main" id="{3F54DF42-2CA3-BA28-91C0-645BA20C33BE}"/>
              </a:ext>
            </a:extLst>
          </p:cNvPr>
          <p:cNvPicPr>
            <a:picLocks noChangeAspect="1"/>
          </p:cNvPicPr>
          <p:nvPr/>
        </p:nvPicPr>
        <p:blipFill>
          <a:blip r:embed="rId14"/>
          <a:stretch>
            <a:fillRect/>
          </a:stretch>
        </p:blipFill>
        <p:spPr>
          <a:xfrm>
            <a:off x="6146800" y="5405120"/>
            <a:ext cx="1026160" cy="772160"/>
          </a:xfrm>
          <a:prstGeom prst="rect">
            <a:avLst/>
          </a:prstGeom>
        </p:spPr>
      </p:pic>
    </p:spTree>
    <p:extLst>
      <p:ext uri="{BB962C8B-B14F-4D97-AF65-F5344CB8AC3E}">
        <p14:creationId xmlns:p14="http://schemas.microsoft.com/office/powerpoint/2010/main" val="215194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8C0DDC-D116-43DA-B0B5-A6A82668AD5D}"/>
              </a:ext>
            </a:extLst>
          </p:cNvPr>
          <p:cNvSpPr>
            <a:spLocks noGrp="1"/>
          </p:cNvSpPr>
          <p:nvPr>
            <p:ph type="title"/>
          </p:nvPr>
        </p:nvSpPr>
        <p:spPr>
          <a:xfrm>
            <a:off x="838200" y="365125"/>
            <a:ext cx="10515600" cy="1325563"/>
          </a:xfrm>
        </p:spPr>
        <p:txBody>
          <a:bodyPr rtlCol="0" anchor="ctr">
            <a:normAutofit/>
          </a:bodyPr>
          <a:lstStyle/>
          <a:p>
            <a:pPr rtl="0"/>
            <a:r>
              <a:rPr lang="fr-FR"/>
              <a:t>Contexte et enjeux </a:t>
            </a:r>
          </a:p>
        </p:txBody>
      </p:sp>
      <p:sp>
        <p:nvSpPr>
          <p:cNvPr id="3" name="Espace réservé du contenu 2">
            <a:extLst>
              <a:ext uri="{FF2B5EF4-FFF2-40B4-BE49-F238E27FC236}">
                <a16:creationId xmlns:a16="http://schemas.microsoft.com/office/drawing/2014/main" id="{9DBD4678-4B14-8CA9-A131-F4414ABBE8C7}"/>
              </a:ext>
            </a:extLst>
          </p:cNvPr>
          <p:cNvSpPr>
            <a:spLocks noGrp="1"/>
          </p:cNvSpPr>
          <p:nvPr>
            <p:ph sz="half" idx="1"/>
          </p:nvPr>
        </p:nvSpPr>
        <p:spPr>
          <a:xfrm>
            <a:off x="6163506" y="2304288"/>
            <a:ext cx="5181600" cy="3877056"/>
          </a:xfrm>
          <a:ln>
            <a:solidFill>
              <a:schemeClr val="bg1"/>
            </a:solidFill>
          </a:ln>
        </p:spPr>
        <p:txBody>
          <a:bodyPr>
            <a:normAutofit/>
          </a:bodyPr>
          <a:lstStyle/>
          <a:p>
            <a:pPr>
              <a:lnSpc>
                <a:spcPct val="100000"/>
              </a:lnSpc>
            </a:pPr>
            <a:r>
              <a:rPr lang="fr-FR" sz="2000">
                <a:effectLst/>
              </a:rPr>
              <a:t>Aujourd'hui, </a:t>
            </a:r>
            <a:r>
              <a:rPr lang="fr-FR" sz="2000"/>
              <a:t>la valorisation</a:t>
            </a:r>
            <a:r>
              <a:rPr lang="fr-FR" sz="2000">
                <a:effectLst/>
              </a:rPr>
              <a:t> à la cultures reste l'un des marqueurs les plus forts des inégalités sociales. Dans l'agglomération rouennaise, comme dans de nombreuses métropoles, certains quartiers font face à un </a:t>
            </a:r>
            <a:r>
              <a:rPr lang="fr-FR" sz="2000" u="sng">
                <a:effectLst/>
              </a:rPr>
              <a:t>double enclavement:</a:t>
            </a:r>
            <a:r>
              <a:rPr lang="fr-FR" sz="2000">
                <a:effectLst/>
              </a:rPr>
              <a:t> géographique et symbolique. Pour de nombreuses familles, franchir la porte d'un théâtre ou d'une </a:t>
            </a:r>
            <a:r>
              <a:rPr lang="fr-FR" sz="2000"/>
              <a:t>structure culturelle </a:t>
            </a:r>
            <a:r>
              <a:rPr lang="fr-FR" sz="2000">
                <a:effectLst/>
              </a:rPr>
              <a:t>reste une démarche intimidante, voire impensable. </a:t>
            </a:r>
          </a:p>
          <a:p>
            <a:pPr>
              <a:lnSpc>
                <a:spcPct val="100000"/>
              </a:lnSpc>
            </a:pPr>
            <a:r>
              <a:rPr lang="fr-FR" sz="2000">
                <a:effectLst/>
              </a:rPr>
              <a:t>Par ailleurs, la crise de la communication et le repli sur soi, accentués par la numérisation des échanges, fragilisent le tissu social. Le besoin de se retrouver, de partager une émotion commune et de s'écouter "en vrai" est devenu une urgence citoyenne. C'est dans ce contexte que la </a:t>
            </a:r>
            <a:r>
              <a:rPr lang="fr-FR" sz="2000" b="1">
                <a:effectLst/>
              </a:rPr>
              <a:t>Youle Compagnie</a:t>
            </a:r>
            <a:r>
              <a:rPr lang="fr-FR" sz="2000">
                <a:effectLst/>
              </a:rPr>
              <a:t> déploie ses actions depuis </a:t>
            </a:r>
            <a:r>
              <a:rPr lang="fr-FR" sz="2000" u="sng">
                <a:effectLst/>
              </a:rPr>
              <a:t>plus de dix ans,</a:t>
            </a:r>
            <a:r>
              <a:rPr lang="fr-FR" sz="2000">
                <a:effectLst/>
              </a:rPr>
              <a:t> convaincue que l'art est le meilleur vecteur de résilience et de rencontre.</a:t>
            </a:r>
          </a:p>
          <a:p>
            <a:pPr>
              <a:lnSpc>
                <a:spcPct val="100000"/>
              </a:lnSpc>
            </a:pPr>
            <a:endParaRPr lang="fr-FR" sz="2000"/>
          </a:p>
        </p:txBody>
      </p:sp>
      <p:sp>
        <p:nvSpPr>
          <p:cNvPr id="16" name="Slide Number Placeholder 6">
            <a:extLst>
              <a:ext uri="{FF2B5EF4-FFF2-40B4-BE49-F238E27FC236}">
                <a16:creationId xmlns:a16="http://schemas.microsoft.com/office/drawing/2014/main" id="{58A25A3A-4164-A05E-6C23-341283A2F99B}"/>
              </a:ext>
            </a:extLst>
          </p:cNvPr>
          <p:cNvSpPr>
            <a:spLocks noGrp="1"/>
          </p:cNvSpPr>
          <p:nvPr>
            <p:ph type="sldNum" sz="quarter" idx="12"/>
          </p:nvPr>
        </p:nvSpPr>
        <p:spPr>
          <a:xfrm>
            <a:off x="8610600" y="6356350"/>
            <a:ext cx="2743200" cy="365125"/>
          </a:xfrm>
        </p:spPr>
        <p:txBody>
          <a:bodyPr/>
          <a:lstStyle/>
          <a:p>
            <a:pPr rtl="0">
              <a:spcAft>
                <a:spcPts val="600"/>
              </a:spcAft>
            </a:pPr>
            <a:fld id="{2C18C1E5-FB55-42F5-BD6D-9CC153FCDBE6}" type="slidenum">
              <a:rPr lang="fr-FR" noProof="0" smtClean="0"/>
              <a:pPr rtl="0">
                <a:spcAft>
                  <a:spcPts val="600"/>
                </a:spcAft>
              </a:pPr>
              <a:t>3</a:t>
            </a:fld>
            <a:endParaRPr lang="fr-FR" noProof="0"/>
          </a:p>
        </p:txBody>
      </p:sp>
      <p:sp>
        <p:nvSpPr>
          <p:cNvPr id="6" name="Espace réservé du numéro de diapositive 5" hidden="1">
            <a:extLst>
              <a:ext uri="{FF2B5EF4-FFF2-40B4-BE49-F238E27FC236}">
                <a16:creationId xmlns:a16="http://schemas.microsoft.com/office/drawing/2014/main" id="{D9E1B180-F4BB-46B9-937E-3469FC6819B6}"/>
              </a:ext>
            </a:extLst>
          </p:cNvPr>
          <p:cNvSpPr>
            <a:spLocks noGrp="1"/>
          </p:cNvSpPr>
          <p:nvPr>
            <p:ph type="sldNum" sz="quarter" idx="4294967295"/>
          </p:nvPr>
        </p:nvSpPr>
        <p:spPr>
          <a:xfrm>
            <a:off x="8641080" y="6356350"/>
            <a:ext cx="2743200" cy="365125"/>
          </a:xfrm>
        </p:spPr>
        <p:txBody>
          <a:bodyPr rtlCol="0"/>
          <a:lstStyle/>
          <a:p>
            <a:pPr rtl="0">
              <a:spcAft>
                <a:spcPts val="600"/>
              </a:spcAft>
            </a:pPr>
            <a:fld id="{2C18C1E5-FB55-42F5-BD6D-9CC153FCDBE6}" type="slidenum">
              <a:rPr lang="fr-FR" smtClean="0"/>
              <a:pPr rtl="0">
                <a:spcAft>
                  <a:spcPts val="600"/>
                </a:spcAft>
              </a:pPr>
              <a:t>3</a:t>
            </a:fld>
            <a:endParaRPr lang="fr-FR"/>
          </a:p>
        </p:txBody>
      </p:sp>
      <p:pic>
        <p:nvPicPr>
          <p:cNvPr id="12" name="Picture 11">
            <a:extLst>
              <a:ext uri="{FF2B5EF4-FFF2-40B4-BE49-F238E27FC236}">
                <a16:creationId xmlns:a16="http://schemas.microsoft.com/office/drawing/2014/main" id="{005299D6-254E-A9A2-5DB4-362FA3AAEB7E}"/>
              </a:ext>
            </a:extLst>
          </p:cNvPr>
          <p:cNvPicPr>
            <a:picLocks noChangeAspect="1"/>
          </p:cNvPicPr>
          <p:nvPr/>
        </p:nvPicPr>
        <p:blipFill>
          <a:blip r:embed="rId3"/>
          <a:stretch>
            <a:fillRect/>
          </a:stretch>
        </p:blipFill>
        <p:spPr>
          <a:xfrm>
            <a:off x="723028" y="2456597"/>
            <a:ext cx="5184482" cy="3719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5373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C5C18C3-3AD5-750C-4E11-AC964BA31BD4}"/>
              </a:ext>
            </a:extLst>
          </p:cNvPr>
          <p:cNvSpPr>
            <a:spLocks noGrp="1"/>
          </p:cNvSpPr>
          <p:nvPr>
            <p:ph type="title"/>
          </p:nvPr>
        </p:nvSpPr>
        <p:spPr>
          <a:xfrm>
            <a:off x="838200" y="365125"/>
            <a:ext cx="10515600" cy="1325563"/>
          </a:xfrm>
        </p:spPr>
        <p:txBody>
          <a:bodyPr anchor="ctr">
            <a:normAutofit/>
          </a:bodyPr>
          <a:lstStyle/>
          <a:p>
            <a:r>
              <a:rPr lang="fr-FR" u="sng">
                <a:effectLst/>
              </a:rPr>
              <a:t>Le diagnostic territorial révèle :</a:t>
            </a:r>
            <a:endParaRPr lang="fr-FR"/>
          </a:p>
        </p:txBody>
      </p:sp>
      <p:sp>
        <p:nvSpPr>
          <p:cNvPr id="5" name="Espace réservé du contenu 4">
            <a:extLst>
              <a:ext uri="{FF2B5EF4-FFF2-40B4-BE49-F238E27FC236}">
                <a16:creationId xmlns:a16="http://schemas.microsoft.com/office/drawing/2014/main" id="{8D94260A-E30D-8002-3EEE-7FEDCAFE54FC}"/>
              </a:ext>
            </a:extLst>
          </p:cNvPr>
          <p:cNvSpPr>
            <a:spLocks noGrp="1"/>
          </p:cNvSpPr>
          <p:nvPr>
            <p:ph sz="half" idx="1"/>
          </p:nvPr>
        </p:nvSpPr>
        <p:spPr>
          <a:xfrm>
            <a:off x="838200" y="2668228"/>
            <a:ext cx="8866495" cy="3046818"/>
          </a:xfrm>
        </p:spPr>
        <p:txBody>
          <a:bodyPr vert="horz" lIns="91440" tIns="45720" rIns="91440" bIns="45720" rtlCol="0" anchor="t">
            <a:normAutofit fontScale="92500" lnSpcReduction="20000"/>
          </a:bodyPr>
          <a:lstStyle/>
          <a:p>
            <a:pPr lvl="0">
              <a:lnSpc>
                <a:spcPct val="100000"/>
              </a:lnSpc>
            </a:pPr>
            <a:r>
              <a:rPr lang="fr-FR" sz="2200">
                <a:effectLst/>
              </a:rPr>
              <a:t>Une population très précaire, multilingue, souvent éloignée des dispositifs </a:t>
            </a:r>
          </a:p>
          <a:p>
            <a:pPr lvl="0">
              <a:lnSpc>
                <a:spcPct val="100000"/>
              </a:lnSpc>
            </a:pPr>
            <a:r>
              <a:rPr lang="fr-FR" sz="2200">
                <a:effectLst/>
              </a:rPr>
              <a:t>Un manque d’espaces conviviaux et culturels accessibles</a:t>
            </a:r>
          </a:p>
          <a:p>
            <a:pPr lvl="0">
              <a:lnSpc>
                <a:spcPct val="100000"/>
              </a:lnSpc>
            </a:pPr>
            <a:r>
              <a:rPr lang="fr-FR" sz="2200">
                <a:effectLst/>
              </a:rPr>
              <a:t>Des besoins forts en réussite éducative, accès aux droits. </a:t>
            </a:r>
          </a:p>
          <a:p>
            <a:pPr marL="0" indent="0">
              <a:lnSpc>
                <a:spcPct val="100000"/>
              </a:lnSpc>
              <a:buNone/>
            </a:pPr>
            <a:endParaRPr lang="fr-FR" sz="2200"/>
          </a:p>
          <a:p>
            <a:pPr marL="0" indent="0">
              <a:lnSpc>
                <a:spcPct val="100000"/>
              </a:lnSpc>
              <a:buNone/>
            </a:pPr>
            <a:endParaRPr lang="fr-FR" sz="2200"/>
          </a:p>
          <a:p>
            <a:pPr marL="0" indent="0">
              <a:lnSpc>
                <a:spcPct val="100000"/>
              </a:lnSpc>
              <a:buNone/>
            </a:pPr>
            <a:r>
              <a:rPr lang="fr-FR" sz="2200" u="sng">
                <a:effectLst/>
              </a:rPr>
              <a:t>Le projet répond aux priorités du </a:t>
            </a:r>
            <a:r>
              <a:rPr lang="fr-FR" sz="2200" b="1" u="sng">
                <a:effectLst/>
              </a:rPr>
              <a:t>Contrat de Ville 2024-2030 et de la Cité Éducative </a:t>
            </a:r>
            <a:r>
              <a:rPr lang="fr-FR" sz="2200" u="sng">
                <a:effectLst/>
              </a:rPr>
              <a:t>: </a:t>
            </a:r>
          </a:p>
          <a:p>
            <a:pPr marL="0" indent="0">
              <a:lnSpc>
                <a:spcPct val="100000"/>
              </a:lnSpc>
              <a:buNone/>
            </a:pPr>
            <a:r>
              <a:rPr lang="fr-FR" sz="2200">
                <a:effectLst/>
              </a:rPr>
              <a:t> ✔ Réussite éducative  ✔ Participation habitante  ✔ Accès à la langue et aux droits </a:t>
            </a:r>
          </a:p>
          <a:p>
            <a:pPr marL="0" indent="0">
              <a:lnSpc>
                <a:spcPct val="100000"/>
              </a:lnSpc>
              <a:buNone/>
            </a:pPr>
            <a:r>
              <a:rPr lang="fr-FR" sz="2200">
                <a:effectLst/>
              </a:rPr>
              <a:t> ✔ Valorisation culturelle   ✔ Dynamisation des espaces publics</a:t>
            </a:r>
          </a:p>
          <a:p>
            <a:pPr>
              <a:lnSpc>
                <a:spcPct val="100000"/>
              </a:lnSpc>
            </a:pPr>
            <a:endParaRPr lang="fr-FR" sz="2200"/>
          </a:p>
        </p:txBody>
      </p:sp>
      <p:sp>
        <p:nvSpPr>
          <p:cNvPr id="6" name="Espace réservé du numéro de diapositive 5">
            <a:extLst>
              <a:ext uri="{FF2B5EF4-FFF2-40B4-BE49-F238E27FC236}">
                <a16:creationId xmlns:a16="http://schemas.microsoft.com/office/drawing/2014/main" id="{E92FFE2A-061C-BAE6-D904-6A69A32D9533}"/>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2C18C1E5-FB55-42F5-BD6D-9CC153FCDBE6}" type="slidenum">
              <a:rPr lang="fr-FR" noProof="0" smtClean="0"/>
              <a:pPr rtl="0">
                <a:spcAft>
                  <a:spcPts val="600"/>
                </a:spcAft>
              </a:pPr>
              <a:t>4</a:t>
            </a:fld>
            <a:endParaRPr lang="fr-FR" noProof="0"/>
          </a:p>
        </p:txBody>
      </p:sp>
      <p:pic>
        <p:nvPicPr>
          <p:cNvPr id="20" name="Picture 19">
            <a:extLst>
              <a:ext uri="{FF2B5EF4-FFF2-40B4-BE49-F238E27FC236}">
                <a16:creationId xmlns:a16="http://schemas.microsoft.com/office/drawing/2014/main" id="{336E3399-E7CC-D3DA-574C-29EB3B0FE8E6}"/>
              </a:ext>
            </a:extLst>
          </p:cNvPr>
          <p:cNvPicPr>
            <a:picLocks noChangeAspect="1"/>
          </p:cNvPicPr>
          <p:nvPr/>
        </p:nvPicPr>
        <p:blipFill>
          <a:blip r:embed="rId2"/>
          <a:stretch>
            <a:fillRect/>
          </a:stretch>
        </p:blipFill>
        <p:spPr>
          <a:xfrm>
            <a:off x="6517716" y="2672687"/>
            <a:ext cx="4194867" cy="3275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6795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B03B7BE-39F6-40AC-AB8F-9F8D5C70A057}"/>
              </a:ext>
            </a:extLst>
          </p:cNvPr>
          <p:cNvSpPr>
            <a:spLocks noGrp="1"/>
          </p:cNvSpPr>
          <p:nvPr>
            <p:ph type="sldNum" sz="quarter" idx="12"/>
          </p:nvPr>
        </p:nvSpPr>
        <p:spPr/>
        <p:txBody>
          <a:bodyPr rtlCol="0"/>
          <a:lstStyle/>
          <a:p>
            <a:pPr rtl="0"/>
            <a:fld id="{2C18C1E5-FB55-42F5-BD6D-9CC153FCDBE6}" type="slidenum">
              <a:rPr lang="fr-FR" smtClean="0"/>
              <a:pPr rtl="0"/>
              <a:t>5</a:t>
            </a:fld>
            <a:endParaRPr lang="fr-FR"/>
          </a:p>
        </p:txBody>
      </p:sp>
      <p:sp>
        <p:nvSpPr>
          <p:cNvPr id="6" name="Espace réservé du texte 5">
            <a:extLst>
              <a:ext uri="{FF2B5EF4-FFF2-40B4-BE49-F238E27FC236}">
                <a16:creationId xmlns:a16="http://schemas.microsoft.com/office/drawing/2014/main" id="{C60A5F81-EE45-46FC-B164-639C4AA8693B}"/>
              </a:ext>
            </a:extLst>
          </p:cNvPr>
          <p:cNvSpPr>
            <a:spLocks noGrp="1"/>
          </p:cNvSpPr>
          <p:nvPr>
            <p:ph type="body" sz="quarter" idx="13"/>
          </p:nvPr>
        </p:nvSpPr>
        <p:spPr/>
        <p:txBody>
          <a:bodyPr rtlCol="0"/>
          <a:lstStyle/>
          <a:p>
            <a:pPr rtl="0"/>
            <a:r>
              <a:rPr lang="fr-FR" sz="3200">
                <a:solidFill>
                  <a:schemeClr val="bg1"/>
                </a:solidFill>
              </a:rPr>
              <a:t>Youle compagnie </a:t>
            </a:r>
          </a:p>
        </p:txBody>
      </p:sp>
      <p:sp>
        <p:nvSpPr>
          <p:cNvPr id="8" name="Titre 7">
            <a:extLst>
              <a:ext uri="{FF2B5EF4-FFF2-40B4-BE49-F238E27FC236}">
                <a16:creationId xmlns:a16="http://schemas.microsoft.com/office/drawing/2014/main" id="{6BB0F3FA-7EE8-26E1-6032-B51F56DBF910}"/>
              </a:ext>
            </a:extLst>
          </p:cNvPr>
          <p:cNvSpPr>
            <a:spLocks noGrp="1"/>
          </p:cNvSpPr>
          <p:nvPr>
            <p:ph type="title"/>
          </p:nvPr>
        </p:nvSpPr>
        <p:spPr/>
        <p:txBody>
          <a:bodyPr/>
          <a:lstStyle/>
          <a:p>
            <a:r>
              <a:rPr lang="fr-FR"/>
              <a:t>La présentation de la structure </a:t>
            </a:r>
          </a:p>
        </p:txBody>
      </p:sp>
    </p:spTree>
    <p:extLst>
      <p:ext uri="{BB962C8B-B14F-4D97-AF65-F5344CB8AC3E}">
        <p14:creationId xmlns:p14="http://schemas.microsoft.com/office/powerpoint/2010/main" val="233790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C60EF-9F20-4E94-8801-8BA37007F39B}"/>
              </a:ext>
            </a:extLst>
          </p:cNvPr>
          <p:cNvSpPr>
            <a:spLocks noGrp="1"/>
          </p:cNvSpPr>
          <p:nvPr>
            <p:ph type="title"/>
          </p:nvPr>
        </p:nvSpPr>
        <p:spPr>
          <a:xfrm>
            <a:off x="838200" y="365125"/>
            <a:ext cx="10515600" cy="1325563"/>
          </a:xfrm>
        </p:spPr>
        <p:txBody>
          <a:bodyPr rtlCol="0" anchor="ctr">
            <a:normAutofit/>
          </a:bodyPr>
          <a:lstStyle/>
          <a:p>
            <a:pPr rtl="0"/>
            <a:r>
              <a:rPr lang="fr-FR"/>
              <a:t>Youle compagnie </a:t>
            </a:r>
          </a:p>
        </p:txBody>
      </p:sp>
      <p:sp>
        <p:nvSpPr>
          <p:cNvPr id="7" name="Espace réservé du contenu 6">
            <a:extLst>
              <a:ext uri="{FF2B5EF4-FFF2-40B4-BE49-F238E27FC236}">
                <a16:creationId xmlns:a16="http://schemas.microsoft.com/office/drawing/2014/main" id="{5D0ED847-8215-1740-B97A-FD1DB04A2BC9}"/>
              </a:ext>
            </a:extLst>
          </p:cNvPr>
          <p:cNvSpPr>
            <a:spLocks noGrp="1"/>
          </p:cNvSpPr>
          <p:nvPr>
            <p:ph sz="half" idx="1"/>
          </p:nvPr>
        </p:nvSpPr>
        <p:spPr>
          <a:xfrm>
            <a:off x="838200" y="2304288"/>
            <a:ext cx="5181600" cy="3877056"/>
          </a:xfrm>
        </p:spPr>
        <p:txBody>
          <a:bodyPr>
            <a:normAutofit/>
          </a:bodyPr>
          <a:lstStyle/>
          <a:p>
            <a:pPr marL="0" indent="0">
              <a:buNone/>
            </a:pPr>
            <a:r>
              <a:rPr lang="fr-FR" sz="2600" b="1" u="sng">
                <a:effectLst/>
              </a:rPr>
              <a:t>Une Rencontre, une Vision : </a:t>
            </a:r>
            <a:endParaRPr lang="fr-FR" sz="2600">
              <a:effectLst/>
            </a:endParaRPr>
          </a:p>
          <a:p>
            <a:r>
              <a:rPr lang="fr-FR" sz="2600"/>
              <a:t>La Youle Compagnie n'est pas seulement une structure artistique ; c'est le fruit d'une rencontre complémentaire entre Ulrich N’toyo, artiste pluridisciplinaire, et Naima El </a:t>
            </a:r>
            <a:r>
              <a:rPr lang="fr-FR" sz="2600" err="1"/>
              <a:t>Qadery</a:t>
            </a:r>
            <a:r>
              <a:rPr lang="fr-FR" sz="2600"/>
              <a:t>, éducatrice spécialisée. Cette d</a:t>
            </a:r>
            <a:r>
              <a:rPr lang="fr-FR" sz="2600">
                <a:effectLst/>
              </a:rPr>
              <a:t>ouble identité, à la croisée du geste artistique et de l'accompagnement social, définit notre ADN : </a:t>
            </a:r>
            <a:r>
              <a:rPr lang="fr-FR" sz="2600" b="1">
                <a:effectLst/>
              </a:rPr>
              <a:t>utiliser la culture </a:t>
            </a:r>
            <a:r>
              <a:rPr lang="fr-FR" sz="2600">
                <a:effectLst/>
              </a:rPr>
              <a:t>comme un </a:t>
            </a:r>
            <a:r>
              <a:rPr lang="fr-FR" sz="2600" b="1">
                <a:effectLst/>
              </a:rPr>
              <a:t>levier</a:t>
            </a:r>
            <a:r>
              <a:rPr lang="fr-FR" sz="2600">
                <a:effectLst/>
              </a:rPr>
              <a:t> d’émancipation et de cohésion.</a:t>
            </a:r>
          </a:p>
        </p:txBody>
      </p:sp>
      <p:pic>
        <p:nvPicPr>
          <p:cNvPr id="3" name="Image 2">
            <a:extLst>
              <a:ext uri="{FF2B5EF4-FFF2-40B4-BE49-F238E27FC236}">
                <a16:creationId xmlns:a16="http://schemas.microsoft.com/office/drawing/2014/main" id="{74B20032-0250-7114-E4E1-3426C5EC5BB3}"/>
              </a:ext>
            </a:extLst>
          </p:cNvPr>
          <p:cNvPicPr>
            <a:picLocks noChangeAspect="1"/>
          </p:cNvPicPr>
          <p:nvPr/>
        </p:nvPicPr>
        <p:blipFill>
          <a:blip r:embed="rId3"/>
          <a:srcRect l="3573" r="7218" b="1"/>
          <a:stretch>
            <a:fillRect/>
          </a:stretch>
        </p:blipFill>
        <p:spPr>
          <a:xfrm>
            <a:off x="6172200" y="2304288"/>
            <a:ext cx="5181600" cy="3877056"/>
          </a:xfrm>
          <a:prstGeom prst="rect">
            <a:avLst/>
          </a:prstGeom>
          <a:noFill/>
        </p:spPr>
      </p:pic>
      <p:sp>
        <p:nvSpPr>
          <p:cNvPr id="6" name="Espace réservé du numéro de diapositive 5">
            <a:extLst>
              <a:ext uri="{FF2B5EF4-FFF2-40B4-BE49-F238E27FC236}">
                <a16:creationId xmlns:a16="http://schemas.microsoft.com/office/drawing/2014/main" id="{FAEA3822-3DBB-41A6-8C93-47E05C8A78DA}"/>
              </a:ext>
            </a:extLst>
          </p:cNvPr>
          <p:cNvSpPr>
            <a:spLocks noGrp="1"/>
          </p:cNvSpPr>
          <p:nvPr>
            <p:ph type="sldNum" sz="quarter" idx="12"/>
          </p:nvPr>
        </p:nvSpPr>
        <p:spPr>
          <a:xfrm>
            <a:off x="8610600" y="6356350"/>
            <a:ext cx="2743200" cy="365125"/>
          </a:xfrm>
        </p:spPr>
        <p:txBody>
          <a:bodyPr rtlCol="0" anchor="ctr">
            <a:normAutofit/>
          </a:bodyPr>
          <a:lstStyle/>
          <a:p>
            <a:pPr rtl="0">
              <a:spcAft>
                <a:spcPts val="600"/>
              </a:spcAft>
            </a:pPr>
            <a:fld id="{2C18C1E5-FB55-42F5-BD6D-9CC153FCDBE6}" type="slidenum">
              <a:rPr lang="fr-FR" smtClean="0"/>
              <a:pPr rtl="0">
                <a:spcAft>
                  <a:spcPts val="600"/>
                </a:spcAft>
              </a:pPr>
              <a:t>6</a:t>
            </a:fld>
            <a:endParaRPr lang="fr-FR"/>
          </a:p>
        </p:txBody>
      </p:sp>
    </p:spTree>
    <p:extLst>
      <p:ext uri="{BB962C8B-B14F-4D97-AF65-F5344CB8AC3E}">
        <p14:creationId xmlns:p14="http://schemas.microsoft.com/office/powerpoint/2010/main" val="124946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C571E223-3317-47A3-95A7-B463EBD3FC00}"/>
              </a:ext>
            </a:extLst>
          </p:cNvPr>
          <p:cNvSpPr>
            <a:spLocks noGrp="1"/>
          </p:cNvSpPr>
          <p:nvPr>
            <p:ph type="sldNum" sz="quarter" idx="12"/>
          </p:nvPr>
        </p:nvSpPr>
        <p:spPr/>
        <p:txBody>
          <a:bodyPr rtlCol="0"/>
          <a:lstStyle/>
          <a:p>
            <a:pPr rtl="0"/>
            <a:fld id="{2C18C1E5-FB55-42F5-BD6D-9CC153FCDBE6}" type="slidenum">
              <a:rPr lang="fr-FR" smtClean="0"/>
              <a:pPr rtl="0"/>
              <a:t>7</a:t>
            </a:fld>
            <a:endParaRPr lang="fr-FR"/>
          </a:p>
        </p:txBody>
      </p:sp>
      <p:sp>
        <p:nvSpPr>
          <p:cNvPr id="3" name="Titre 2">
            <a:extLst>
              <a:ext uri="{FF2B5EF4-FFF2-40B4-BE49-F238E27FC236}">
                <a16:creationId xmlns:a16="http://schemas.microsoft.com/office/drawing/2014/main" id="{6EF788BD-42E1-1050-B5B7-A746C06633C8}"/>
              </a:ext>
            </a:extLst>
          </p:cNvPr>
          <p:cNvSpPr>
            <a:spLocks noGrp="1"/>
          </p:cNvSpPr>
          <p:nvPr>
            <p:ph type="title"/>
          </p:nvPr>
        </p:nvSpPr>
        <p:spPr>
          <a:xfrm>
            <a:off x="254000" y="478013"/>
            <a:ext cx="12188952" cy="1325563"/>
          </a:xfrm>
        </p:spPr>
        <p:txBody>
          <a:bodyPr/>
          <a:lstStyle/>
          <a:p>
            <a:r>
              <a:rPr lang="fr-FR"/>
              <a:t>Un Ancrage territoriale fort </a:t>
            </a:r>
          </a:p>
        </p:txBody>
      </p:sp>
      <p:sp>
        <p:nvSpPr>
          <p:cNvPr id="40" name="ZoneTexte 39">
            <a:extLst>
              <a:ext uri="{FF2B5EF4-FFF2-40B4-BE49-F238E27FC236}">
                <a16:creationId xmlns:a16="http://schemas.microsoft.com/office/drawing/2014/main" id="{CE225029-1E13-6E43-C4B4-480044904D66}"/>
              </a:ext>
            </a:extLst>
          </p:cNvPr>
          <p:cNvSpPr txBox="1"/>
          <p:nvPr/>
        </p:nvSpPr>
        <p:spPr>
          <a:xfrm>
            <a:off x="440266" y="2359377"/>
            <a:ext cx="10636956" cy="3785652"/>
          </a:xfrm>
          <a:prstGeom prst="rect">
            <a:avLst/>
          </a:prstGeom>
          <a:noFill/>
        </p:spPr>
        <p:txBody>
          <a:bodyPr wrap="square" rtlCol="0">
            <a:spAutoFit/>
          </a:bodyPr>
          <a:lstStyle/>
          <a:p>
            <a:r>
              <a:rPr lang="fr-FR" sz="2400">
                <a:effectLst/>
                <a:ea typeface="Arial" panose="020B0604020202020204" pitchFamily="34" charset="0"/>
              </a:rPr>
              <a:t>La Youle Compagnie est en résidence-mission ville de Rouen au cœur du quartier </a:t>
            </a:r>
            <a:r>
              <a:rPr lang="fr-FR" sz="2400" err="1">
                <a:effectLst/>
                <a:ea typeface="Arial" panose="020B0604020202020204" pitchFamily="34" charset="0"/>
              </a:rPr>
              <a:t>Sablière-Grammont</a:t>
            </a:r>
            <a:r>
              <a:rPr lang="fr-FR" sz="2400">
                <a:effectLst/>
                <a:ea typeface="Arial" panose="020B0604020202020204" pitchFamily="34" charset="0"/>
              </a:rPr>
              <a:t>. Ce n’est pas une simple présence géographique, mais une collaboration quotidienne avec les habitants.e.s. Ensemble, nous bâtissons des projets de territoire, comme nos saisons de spectacles en plein air, dont la programmation est directement choisie par les résidents.</a:t>
            </a:r>
          </a:p>
          <a:p>
            <a:endParaRPr lang="fr-FR" sz="2400">
              <a:effectLst/>
              <a:ea typeface="Arial" panose="020B0604020202020204" pitchFamily="34" charset="0"/>
            </a:endParaRPr>
          </a:p>
          <a:p>
            <a:r>
              <a:rPr lang="fr-FR" sz="2400">
                <a:effectLst/>
                <a:ea typeface="Arial" panose="020B0604020202020204" pitchFamily="34" charset="0"/>
              </a:rPr>
              <a:t>La Youle Compagnie dispose aujourd’hui d’un lieu dédié, un espace de vie, de partage et d’échange nommé </a:t>
            </a:r>
            <a:r>
              <a:rPr lang="fr-FR" sz="2400" b="1">
                <a:effectLst/>
                <a:ea typeface="Arial" panose="020B0604020202020204" pitchFamily="34" charset="0"/>
              </a:rPr>
              <a:t>La CASE</a:t>
            </a:r>
            <a:r>
              <a:rPr lang="fr-FR" sz="2400">
                <a:effectLst/>
                <a:ea typeface="Arial" panose="020B0604020202020204" pitchFamily="34" charset="0"/>
              </a:rPr>
              <a:t> (Cultures, Arts, Solidarités, Échanges), situé au premier étage du centre commercial Rive Gauche Saint-Sever, entre les enseignes MS Mode et Armand Thiery. </a:t>
            </a:r>
          </a:p>
          <a:p>
            <a:endParaRPr lang="fr-FR" sz="2400">
              <a:effectLst/>
              <a:ea typeface="Arial" panose="020B0604020202020204" pitchFamily="34" charset="0"/>
            </a:endParaRPr>
          </a:p>
          <a:p>
            <a:r>
              <a:rPr lang="fr-FR" sz="2400">
                <a:effectLst/>
                <a:ea typeface="Arial" panose="020B0604020202020204" pitchFamily="34" charset="0"/>
              </a:rPr>
              <a:t>La Youle Compagnie est </a:t>
            </a:r>
            <a:r>
              <a:rPr lang="fr-FR" sz="2400">
                <a:ea typeface="Arial" panose="020B0604020202020204" pitchFamily="34" charset="0"/>
              </a:rPr>
              <a:t>administrativement </a:t>
            </a:r>
            <a:r>
              <a:rPr lang="fr-FR" sz="2400">
                <a:effectLst/>
                <a:ea typeface="Arial" panose="020B0604020202020204" pitchFamily="34" charset="0"/>
              </a:rPr>
              <a:t>portée par une gouvernance collégiale, majoritairement composée de </a:t>
            </a:r>
            <a:r>
              <a:rPr lang="fr-FR" sz="2400" b="1">
                <a:effectLst/>
                <a:ea typeface="Arial" panose="020B0604020202020204" pitchFamily="34" charset="0"/>
              </a:rPr>
              <a:t>femmes habitantes</a:t>
            </a:r>
            <a:r>
              <a:rPr lang="fr-FR" sz="2400">
                <a:effectLst/>
                <a:ea typeface="Arial" panose="020B0604020202020204" pitchFamily="34" charset="0"/>
              </a:rPr>
              <a:t> et engagées du quartier. Elle est dirigée par deux collaborateurs : Ulrick N’toyo, directeur artistique, et Kevin-Emeric Théry, administrateur.</a:t>
            </a:r>
          </a:p>
          <a:p>
            <a:pPr algn="l"/>
            <a:endParaRPr lang="fr-FR" sz="2400"/>
          </a:p>
        </p:txBody>
      </p:sp>
    </p:spTree>
    <p:extLst>
      <p:ext uri="{BB962C8B-B14F-4D97-AF65-F5344CB8AC3E}">
        <p14:creationId xmlns:p14="http://schemas.microsoft.com/office/powerpoint/2010/main" val="4048077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420792-3D6E-0C8E-0493-A4C5A4110A0D}"/>
              </a:ext>
            </a:extLst>
          </p:cNvPr>
          <p:cNvSpPr>
            <a:spLocks noGrp="1"/>
          </p:cNvSpPr>
          <p:nvPr>
            <p:ph type="title"/>
          </p:nvPr>
        </p:nvSpPr>
        <p:spPr>
          <a:xfrm>
            <a:off x="838200" y="365125"/>
            <a:ext cx="10515600" cy="1325563"/>
          </a:xfrm>
        </p:spPr>
        <p:txBody>
          <a:bodyPr/>
          <a:lstStyle/>
          <a:p>
            <a:r>
              <a:rPr lang="fr-FR"/>
              <a:t>Notre Mission</a:t>
            </a:r>
            <a:endParaRPr lang="en-US"/>
          </a:p>
        </p:txBody>
      </p:sp>
      <p:sp>
        <p:nvSpPr>
          <p:cNvPr id="9" name="Espace réservé du contenu 6">
            <a:extLst>
              <a:ext uri="{FF2B5EF4-FFF2-40B4-BE49-F238E27FC236}">
                <a16:creationId xmlns:a16="http://schemas.microsoft.com/office/drawing/2014/main" id="{513BD57C-67FF-3F82-0D1A-97A1A5510EC6}"/>
              </a:ext>
            </a:extLst>
          </p:cNvPr>
          <p:cNvSpPr>
            <a:spLocks noGrp="1"/>
          </p:cNvSpPr>
          <p:nvPr>
            <p:ph sz="half" idx="1"/>
          </p:nvPr>
        </p:nvSpPr>
        <p:spPr>
          <a:xfrm>
            <a:off x="601071" y="2304288"/>
            <a:ext cx="5511421" cy="3877056"/>
          </a:xfr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fr-FR" sz="1800"/>
              <a:t>Association de la loi 1901, nous nous dédions à la création, la production et la diffusion des arts vivants sous toutes leurs formes : marionnettes, contes, théâtre et musique. Notre démarche repose sur trois branches :</a:t>
            </a:r>
          </a:p>
          <a:p>
            <a:pPr>
              <a:lnSpc>
                <a:spcPct val="100000"/>
              </a:lnSpc>
            </a:pPr>
            <a:r>
              <a:rPr lang="fr-FR" sz="1800"/>
              <a:t>• </a:t>
            </a:r>
            <a:r>
              <a:rPr lang="fr-FR" sz="1800" u="sng"/>
              <a:t>Les Créations </a:t>
            </a:r>
            <a:endParaRPr lang="fr-FR" sz="1800"/>
          </a:p>
          <a:p>
            <a:pPr>
              <a:lnSpc>
                <a:spcPct val="100000"/>
              </a:lnSpc>
            </a:pPr>
            <a:r>
              <a:rPr lang="fr-FR" sz="1800"/>
              <a:t>• </a:t>
            </a:r>
            <a:r>
              <a:rPr lang="fr-FR" sz="1800" u="sng"/>
              <a:t>Les dispositifs favorisant l'expression des personnes </a:t>
            </a:r>
            <a:endParaRPr lang="fr-FR" sz="1800">
              <a:solidFill>
                <a:srgbClr val="1B1C1D"/>
              </a:solidFill>
            </a:endParaRPr>
          </a:p>
          <a:p>
            <a:pPr>
              <a:lnSpc>
                <a:spcPct val="100000"/>
              </a:lnSpc>
            </a:pPr>
            <a:r>
              <a:rPr lang="fr-FR" sz="1800"/>
              <a:t>• </a:t>
            </a:r>
            <a:r>
              <a:rPr lang="fr-FR" sz="1800" u="sng"/>
              <a:t>Les projets de territoire </a:t>
            </a:r>
          </a:p>
          <a:p>
            <a:r>
              <a:rPr lang="fr-FR" sz="1800">
                <a:ea typeface="+mn-lt"/>
                <a:cs typeface="+mn-lt"/>
              </a:rPr>
              <a:t>À la </a:t>
            </a:r>
            <a:r>
              <a:rPr lang="fr-FR" sz="1800" err="1">
                <a:ea typeface="+mn-lt"/>
                <a:cs typeface="+mn-lt"/>
              </a:rPr>
              <a:t>Youle</a:t>
            </a:r>
            <a:r>
              <a:rPr lang="fr-FR" sz="1800">
                <a:ea typeface="+mn-lt"/>
                <a:cs typeface="+mn-lt"/>
              </a:rPr>
              <a:t>, notre démarche artistique naît de l'écoute et de l'observation. </a:t>
            </a:r>
            <a:endParaRPr lang="fr-FR">
              <a:ea typeface="+mn-lt"/>
              <a:cs typeface="+mn-lt"/>
            </a:endParaRPr>
          </a:p>
          <a:p>
            <a:r>
              <a:rPr lang="fr-FR" sz="1800">
                <a:ea typeface="+mn-lt"/>
                <a:cs typeface="+mn-lt"/>
              </a:rPr>
              <a:t>Nous puisons dans les réalités de notre époque pour construire des projets qui parlent au cœur, qui questionnent et qui rapprochent. C'est cette approche qui continue d'animer notre aventure collective.</a:t>
            </a:r>
            <a:endParaRPr lang="fr-FR"/>
          </a:p>
        </p:txBody>
      </p:sp>
      <p:pic>
        <p:nvPicPr>
          <p:cNvPr id="2" name="Content Placeholder 1">
            <a:extLst>
              <a:ext uri="{FF2B5EF4-FFF2-40B4-BE49-F238E27FC236}">
                <a16:creationId xmlns:a16="http://schemas.microsoft.com/office/drawing/2014/main" id="{CF099A68-4939-BC5C-8080-FEEF2A860756}"/>
              </a:ext>
            </a:extLst>
          </p:cNvPr>
          <p:cNvPicPr>
            <a:picLocks noGrp="1" noChangeAspect="1"/>
          </p:cNvPicPr>
          <p:nvPr>
            <p:ph sz="half" idx="2"/>
          </p:nvPr>
        </p:nvPicPr>
        <p:blipFill>
          <a:blip r:embed="rId3"/>
          <a:stretch>
            <a:fillRect/>
          </a:stretch>
        </p:blipFill>
        <p:spPr>
          <a:xfrm>
            <a:off x="6285932" y="2729547"/>
            <a:ext cx="2258705" cy="1491166"/>
          </a:xfrm>
          <a:prstGeom prst="rect">
            <a:avLst/>
          </a:prstGeom>
        </p:spPr>
      </p:pic>
      <p:sp>
        <p:nvSpPr>
          <p:cNvPr id="6" name="Espace réservé du numéro de diapositive 5">
            <a:extLst>
              <a:ext uri="{FF2B5EF4-FFF2-40B4-BE49-F238E27FC236}">
                <a16:creationId xmlns:a16="http://schemas.microsoft.com/office/drawing/2014/main" id="{FAEA3822-3DBB-41A6-8C93-47E05C8A78DA}"/>
              </a:ext>
            </a:extLst>
          </p:cNvPr>
          <p:cNvSpPr>
            <a:spLocks noGrp="1"/>
          </p:cNvSpPr>
          <p:nvPr>
            <p:ph type="sldNum" sz="quarter" idx="12"/>
          </p:nvPr>
        </p:nvSpPr>
        <p:spPr>
          <a:xfrm>
            <a:off x="8610600" y="6356350"/>
            <a:ext cx="2743200" cy="365125"/>
          </a:xfrm>
        </p:spPr>
        <p:txBody>
          <a:bodyPr rtlCol="0" anchor="ctr">
            <a:normAutofit/>
          </a:bodyPr>
          <a:lstStyle/>
          <a:p>
            <a:pPr rtl="0">
              <a:spcAft>
                <a:spcPts val="600"/>
              </a:spcAft>
            </a:pPr>
            <a:fld id="{2C18C1E5-FB55-42F5-BD6D-9CC153FCDBE6}" type="slidenum">
              <a:rPr lang="fr-FR" smtClean="0"/>
              <a:pPr rtl="0">
                <a:spcAft>
                  <a:spcPts val="600"/>
                </a:spcAft>
              </a:pPr>
              <a:t>8</a:t>
            </a:fld>
            <a:endParaRPr lang="fr-FR"/>
          </a:p>
        </p:txBody>
      </p:sp>
      <p:pic>
        <p:nvPicPr>
          <p:cNvPr id="3" name="Picture 2">
            <a:extLst>
              <a:ext uri="{FF2B5EF4-FFF2-40B4-BE49-F238E27FC236}">
                <a16:creationId xmlns:a16="http://schemas.microsoft.com/office/drawing/2014/main" id="{9B4A2EFF-E879-1FB0-F2DE-29957D45C686}"/>
              </a:ext>
            </a:extLst>
          </p:cNvPr>
          <p:cNvPicPr>
            <a:picLocks noChangeAspect="1"/>
          </p:cNvPicPr>
          <p:nvPr/>
        </p:nvPicPr>
        <p:blipFill>
          <a:blip r:embed="rId4"/>
          <a:stretch>
            <a:fillRect/>
          </a:stretch>
        </p:blipFill>
        <p:spPr>
          <a:xfrm>
            <a:off x="8605828" y="4685731"/>
            <a:ext cx="2293271" cy="1342032"/>
          </a:xfrm>
          <a:prstGeom prst="rect">
            <a:avLst/>
          </a:prstGeom>
        </p:spPr>
      </p:pic>
      <p:pic>
        <p:nvPicPr>
          <p:cNvPr id="5" name="Picture 4">
            <a:extLst>
              <a:ext uri="{FF2B5EF4-FFF2-40B4-BE49-F238E27FC236}">
                <a16:creationId xmlns:a16="http://schemas.microsoft.com/office/drawing/2014/main" id="{9585DFB8-652F-9CBF-BB40-A7664EF06FC6}"/>
              </a:ext>
            </a:extLst>
          </p:cNvPr>
          <p:cNvPicPr>
            <a:picLocks noChangeAspect="1"/>
          </p:cNvPicPr>
          <p:nvPr/>
        </p:nvPicPr>
        <p:blipFill>
          <a:blip r:embed="rId5"/>
          <a:stretch>
            <a:fillRect/>
          </a:stretch>
        </p:blipFill>
        <p:spPr>
          <a:xfrm flipH="1">
            <a:off x="8613757" y="3070747"/>
            <a:ext cx="2220544" cy="1489881"/>
          </a:xfrm>
          <a:prstGeom prst="rect">
            <a:avLst/>
          </a:prstGeom>
        </p:spPr>
      </p:pic>
      <p:pic>
        <p:nvPicPr>
          <p:cNvPr id="7" name="Picture 6">
            <a:extLst>
              <a:ext uri="{FF2B5EF4-FFF2-40B4-BE49-F238E27FC236}">
                <a16:creationId xmlns:a16="http://schemas.microsoft.com/office/drawing/2014/main" id="{3C04EFA7-6EAF-37F6-1407-6E3F06099C09}"/>
              </a:ext>
            </a:extLst>
          </p:cNvPr>
          <p:cNvPicPr>
            <a:picLocks noChangeAspect="1"/>
          </p:cNvPicPr>
          <p:nvPr/>
        </p:nvPicPr>
        <p:blipFill>
          <a:blip r:embed="rId6"/>
          <a:stretch>
            <a:fillRect/>
          </a:stretch>
        </p:blipFill>
        <p:spPr>
          <a:xfrm>
            <a:off x="6255224" y="4279141"/>
            <a:ext cx="2286001" cy="1779895"/>
          </a:xfrm>
          <a:prstGeom prst="rect">
            <a:avLst/>
          </a:prstGeom>
        </p:spPr>
      </p:pic>
    </p:spTree>
    <p:extLst>
      <p:ext uri="{BB962C8B-B14F-4D97-AF65-F5344CB8AC3E}">
        <p14:creationId xmlns:p14="http://schemas.microsoft.com/office/powerpoint/2010/main" val="3403449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153F4F-A16A-4B8B-9227-2EB4EFA020AA}"/>
              </a:ext>
            </a:extLst>
          </p:cNvPr>
          <p:cNvSpPr>
            <a:spLocks noGrp="1"/>
          </p:cNvSpPr>
          <p:nvPr>
            <p:ph type="title"/>
          </p:nvPr>
        </p:nvSpPr>
        <p:spPr/>
        <p:txBody>
          <a:bodyPr rtlCol="0"/>
          <a:lstStyle/>
          <a:p>
            <a:pPr rtl="0"/>
            <a:r>
              <a:rPr lang="fr-FR"/>
              <a:t>Objectifs</a:t>
            </a:r>
          </a:p>
        </p:txBody>
      </p:sp>
      <mc:AlternateContent xmlns:mc="http://schemas.openxmlformats.org/markup-compatibility/2006">
        <mc:Choice xmlns:p14="http://schemas.microsoft.com/office/powerpoint/2010/main" Requires="p14">
          <p:contentPart p14:bwMode="auto" r:id="rId3">
            <p14:nvContentPartPr>
              <p14:cNvPr id="3" name="Encre 2">
                <a:extLst>
                  <a:ext uri="{FF2B5EF4-FFF2-40B4-BE49-F238E27FC236}">
                    <a16:creationId xmlns:a16="http://schemas.microsoft.com/office/drawing/2014/main" id="{A57A4D8B-CD72-5C1C-BDF8-D2607798EEE9}"/>
                  </a:ext>
                </a:extLst>
              </p14:cNvPr>
              <p14:cNvContentPartPr/>
              <p14:nvPr/>
            </p14:nvContentPartPr>
            <p14:xfrm>
              <a:off x="5592240" y="3808080"/>
              <a:ext cx="74160" cy="204120"/>
            </p14:xfrm>
          </p:contentPart>
        </mc:Choice>
        <mc:Fallback>
          <p:pic>
            <p:nvPicPr>
              <p:cNvPr id="3" name="Encre 2">
                <a:extLst>
                  <a:ext uri="{FF2B5EF4-FFF2-40B4-BE49-F238E27FC236}">
                    <a16:creationId xmlns:a16="http://schemas.microsoft.com/office/drawing/2014/main" id="{A57A4D8B-CD72-5C1C-BDF8-D2607798EEE9}"/>
                  </a:ext>
                </a:extLst>
              </p:cNvPr>
              <p:cNvPicPr/>
              <p:nvPr/>
            </p:nvPicPr>
            <p:blipFill>
              <a:blip r:embed="rId4"/>
              <a:stretch>
                <a:fillRect/>
              </a:stretch>
            </p:blipFill>
            <p:spPr>
              <a:xfrm>
                <a:off x="5582880" y="3798720"/>
                <a:ext cx="92880" cy="222840"/>
              </a:xfrm>
              <a:prstGeom prst="rect">
                <a:avLst/>
              </a:prstGeom>
            </p:spPr>
          </p:pic>
        </mc:Fallback>
      </mc:AlternateContent>
    </p:spTree>
    <p:extLst>
      <p:ext uri="{BB962C8B-B14F-4D97-AF65-F5344CB8AC3E}">
        <p14:creationId xmlns:p14="http://schemas.microsoft.com/office/powerpoint/2010/main" val="2201432123"/>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30">
      <a:majorFont>
        <a:latin typeface="The Serif Hand Black"/>
        <a:ea typeface=""/>
        <a:cs typeface=""/>
      </a:majorFont>
      <a:minorFont>
        <a:latin typeface="The Hand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039_TF00621257_Win32" id="{15622FAE-ED19-42D5-B23C-E131357EEA91}" vid="{B0C8DF00-E8EB-4692-AE9A-3FE1031FFD1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CFB608F-E2ED-4AA5-B472-3C2C89444FD9}">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s>
</ds:datastoreItem>
</file>

<file path=customXml/itemProps2.xml><?xml version="1.0" encoding="utf-8"?>
<ds:datastoreItem xmlns:ds="http://schemas.openxmlformats.org/officeDocument/2006/customXml" ds:itemID="{3D2896BB-5566-4403-84AA-2FD10D9622B9}">
  <ds:schemaRefs>
    <ds:schemaRef ds:uri="http://schemas.microsoft.com/sharepoint/v3/contenttype/forms"/>
  </ds:schemaRefs>
</ds:datastoreItem>
</file>

<file path=customXml/itemProps3.xml><?xml version="1.0" encoding="utf-8"?>
<ds:datastoreItem xmlns:ds="http://schemas.openxmlformats.org/officeDocument/2006/customXml" ds:itemID="{DFA8DA88-2D67-4B30-8205-C52078711284}">
  <ds:schemaRefs>
    <ds:schemaRef ds:uri="http://schemas.microsoft.com/office/2006/metadata/properties"/>
    <ds:schemaRef ds:uri="http://www.w3.org/2000/xmlns/"/>
    <ds:schemaRef ds:uri="71af3243-3dd4-4a8d-8c0d-dd76da1f02a5"/>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Grand écran</PresentationFormat>
  <Slides>21</Slides>
  <Notes>16</Notes>
  <HiddenSlides>0</HiddenSlide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SketchyVTI</vt:lpstr>
      <vt:lpstr>Dossier Mécénat </vt:lpstr>
      <vt:lpstr>Sommaire </vt:lpstr>
      <vt:lpstr>Contexte et enjeux </vt:lpstr>
      <vt:lpstr>Le diagnostic territorial révèle :</vt:lpstr>
      <vt:lpstr>La présentation de la structure </vt:lpstr>
      <vt:lpstr>Youle compagnie </vt:lpstr>
      <vt:lpstr>Un Ancrage territoriale fort </vt:lpstr>
      <vt:lpstr>Notre Mission</vt:lpstr>
      <vt:lpstr>Objectifs</vt:lpstr>
      <vt:lpstr>LA YOULE COMPAGNIE A POUR OBJECTIFs :</vt:lpstr>
      <vt:lpstr>NOS PROJETS </vt:lpstr>
      <vt:lpstr> Cultures Arts Solidarites echanges </vt:lpstr>
      <vt:lpstr>Théâtre à la cité </vt:lpstr>
      <vt:lpstr>Rouen-Robines </vt:lpstr>
      <vt:lpstr>Présentation PowerPoint</vt:lpstr>
      <vt:lpstr>Votre implication </vt:lpstr>
      <vt:lpstr>Présentation PowerPoint</vt:lpstr>
      <vt:lpstr>Type de mécénat</vt:lpstr>
      <vt:lpstr>Contreparties : </vt:lpstr>
      <vt:lpstr>Contact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Dossier Mécénat </dc:title>
  <dc:creator>Leyia-Esther Matadi</dc:creator>
  <cp:lastModifiedBy>Leyia-Esther Matadi</cp:lastModifiedBy>
  <cp:revision>1</cp:revision>
  <dcterms:created xsi:type="dcterms:W3CDTF">2026-01-20T10:25:12Z</dcterms:created>
  <dcterms:modified xsi:type="dcterms:W3CDTF">2026-01-23T10:10:36Z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